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81" r:id="rId4"/>
    <p:sldId id="382" r:id="rId5"/>
    <p:sldId id="383" r:id="rId6"/>
    <p:sldId id="265" r:id="rId7"/>
    <p:sldId id="370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62" r:id="rId26"/>
    <p:sldId id="262" r:id="rId27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7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84AC3-586D-41A7-BCD0-895D6D86E309}" v="18" dt="2019-12-13T15:20:42.450"/>
    <p1510:client id="{65D7B69A-9A51-4880-A9C3-C36DEDC0921D}" v="18" dt="2020-07-27T12:09:17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0" autoAdjust="0"/>
    <p:restoredTop sz="94692" autoAdjust="0"/>
  </p:normalViewPr>
  <p:slideViewPr>
    <p:cSldViewPr>
      <p:cViewPr varScale="1">
        <p:scale>
          <a:sx n="144" d="100"/>
          <a:sy n="144" d="100"/>
        </p:scale>
        <p:origin x="83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02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4984AC3-586D-41A7-BCD0-895D6D86E309}"/>
    <pc:docChg chg="modSld">
      <pc:chgData name="" userId="" providerId="" clId="Web-{34984AC3-586D-41A7-BCD0-895D6D86E309}" dt="2019-12-13T15:20:42.450" v="15" actId="20577"/>
      <pc:docMkLst>
        <pc:docMk/>
      </pc:docMkLst>
      <pc:sldChg chg="modSp">
        <pc:chgData name="" userId="" providerId="" clId="Web-{34984AC3-586D-41A7-BCD0-895D6D86E309}" dt="2019-12-13T15:19:51.872" v="5" actId="20577"/>
        <pc:sldMkLst>
          <pc:docMk/>
          <pc:sldMk cId="2941228745" sldId="256"/>
        </pc:sldMkLst>
        <pc:spChg chg="mod">
          <ac:chgData name="" userId="" providerId="" clId="Web-{34984AC3-586D-41A7-BCD0-895D6D86E309}" dt="2019-12-13T15:19:51.872" v="5" actId="20577"/>
          <ac:spMkLst>
            <pc:docMk/>
            <pc:sldMk cId="2941228745" sldId="256"/>
            <ac:spMk id="3" creationId="{00000000-0000-0000-0000-000000000000}"/>
          </ac:spMkLst>
        </pc:spChg>
      </pc:sldChg>
      <pc:sldChg chg="modSp">
        <pc:chgData name="" userId="" providerId="" clId="Web-{34984AC3-586D-41A7-BCD0-895D6D86E309}" dt="2019-12-13T15:20:42.450" v="14" actId="20577"/>
        <pc:sldMkLst>
          <pc:docMk/>
          <pc:sldMk cId="3373951986" sldId="257"/>
        </pc:sldMkLst>
        <pc:spChg chg="mod">
          <ac:chgData name="" userId="" providerId="" clId="Web-{34984AC3-586D-41A7-BCD0-895D6D86E309}" dt="2019-12-13T15:20:42.450" v="14" actId="20577"/>
          <ac:spMkLst>
            <pc:docMk/>
            <pc:sldMk cId="3373951986" sldId="257"/>
            <ac:spMk id="3" creationId="{00000000-0000-0000-0000-000000000000}"/>
          </ac:spMkLst>
        </pc:spChg>
      </pc:sldChg>
    </pc:docChg>
  </pc:docChgLst>
  <pc:docChgLst>
    <pc:chgData name="Peyton Moncure" userId="ucL+4lfHqnMR3o88bTTj3e1WZYpMfaIIdtd1gwMgc4g=" providerId="None" clId="Web-{65D7B69A-9A51-4880-A9C3-C36DEDC0921D}"/>
    <pc:docChg chg="modSld">
      <pc:chgData name="Peyton Moncure" userId="ucL+4lfHqnMR3o88bTTj3e1WZYpMfaIIdtd1gwMgc4g=" providerId="None" clId="Web-{65D7B69A-9A51-4880-A9C3-C36DEDC0921D}" dt="2020-07-27T12:09:17.494" v="15" actId="20577"/>
      <pc:docMkLst>
        <pc:docMk/>
      </pc:docMkLst>
      <pc:sldChg chg="modSp">
        <pc:chgData name="Peyton Moncure" userId="ucL+4lfHqnMR3o88bTTj3e1WZYpMfaIIdtd1gwMgc4g=" providerId="None" clId="Web-{65D7B69A-9A51-4880-A9C3-C36DEDC0921D}" dt="2020-07-27T12:09:08.931" v="6" actId="20577"/>
        <pc:sldMkLst>
          <pc:docMk/>
          <pc:sldMk cId="3373951986" sldId="257"/>
        </pc:sldMkLst>
        <pc:spChg chg="mod">
          <ac:chgData name="Peyton Moncure" userId="ucL+4lfHqnMR3o88bTTj3e1WZYpMfaIIdtd1gwMgc4g=" providerId="None" clId="Web-{65D7B69A-9A51-4880-A9C3-C36DEDC0921D}" dt="2020-07-27T12:09:08.931" v="6" actId="20577"/>
          <ac:spMkLst>
            <pc:docMk/>
            <pc:sldMk cId="3373951986" sldId="257"/>
            <ac:spMk id="3" creationId="{00000000-0000-0000-0000-000000000000}"/>
          </ac:spMkLst>
        </pc:spChg>
      </pc:sldChg>
      <pc:sldChg chg="modSp">
        <pc:chgData name="Peyton Moncure" userId="ucL+4lfHqnMR3o88bTTj3e1WZYpMfaIIdtd1gwMgc4g=" providerId="None" clId="Web-{65D7B69A-9A51-4880-A9C3-C36DEDC0921D}" dt="2020-07-27T12:09:15.790" v="13" actId="20577"/>
        <pc:sldMkLst>
          <pc:docMk/>
          <pc:sldMk cId="2032161265" sldId="265"/>
        </pc:sldMkLst>
        <pc:spChg chg="mod">
          <ac:chgData name="Peyton Moncure" userId="ucL+4lfHqnMR3o88bTTj3e1WZYpMfaIIdtd1gwMgc4g=" providerId="None" clId="Web-{65D7B69A-9A51-4880-A9C3-C36DEDC0921D}" dt="2020-07-27T12:09:15.790" v="13" actId="20577"/>
          <ac:spMkLst>
            <pc:docMk/>
            <pc:sldMk cId="2032161265" sldId="265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200"/>
            </a:lvl1pPr>
          </a:lstStyle>
          <a:p>
            <a:fld id="{4E24851E-22DF-44FD-A4D7-35489F6EBCB3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200"/>
            </a:lvl1pPr>
          </a:lstStyle>
          <a:p>
            <a:fld id="{46A2778B-C396-4065-B272-4419BFE3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03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200"/>
            </a:lvl1pPr>
          </a:lstStyle>
          <a:p>
            <a:fld id="{5A94EBEC-116E-41E5-B7FF-E8281C7B7668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2" rIns="96642" bIns="483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2" tIns="48322" rIns="96642" bIns="483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200"/>
            </a:lvl1pPr>
          </a:lstStyle>
          <a:p>
            <a:fld id="{76EAA748-3B1E-4294-963F-7A451971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6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6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QAC TV FB Live program interdisciplinary effort with Rachel Rhodes, Horticulture Agent Associate and Master Gardener Coordinator and Lee Bridgman, Extension Program Assistant in Queen Anne's Count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88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Eight</a:t>
            </a:r>
            <a:r>
              <a:rPr lang="en-US" baseline="0" dirty="0"/>
              <a:t> Sessions on </a:t>
            </a:r>
          </a:p>
          <a:p>
            <a:pPr marL="237127" indent="-237127">
              <a:buAutoNum type="arabicPeriod"/>
            </a:pPr>
            <a:r>
              <a:rPr lang="en-US" baseline="0" dirty="0"/>
              <a:t>Introduction to DASH Plus</a:t>
            </a:r>
          </a:p>
          <a:p>
            <a:pPr marL="237127" indent="-237127">
              <a:buAutoNum type="arabicPeriod"/>
            </a:pPr>
            <a:r>
              <a:rPr lang="en-US" baseline="0" dirty="0"/>
              <a:t>Sodium</a:t>
            </a:r>
          </a:p>
          <a:p>
            <a:pPr marL="237127" indent="-237127">
              <a:buAutoNum type="arabicPeriod"/>
            </a:pPr>
            <a:r>
              <a:rPr lang="en-US" baseline="0" dirty="0"/>
              <a:t>Grains</a:t>
            </a:r>
          </a:p>
          <a:p>
            <a:pPr marL="237127" indent="-237127">
              <a:buAutoNum type="arabicPeriod"/>
            </a:pPr>
            <a:r>
              <a:rPr lang="en-US" baseline="0" dirty="0"/>
              <a:t>Dairy</a:t>
            </a:r>
          </a:p>
          <a:p>
            <a:pPr marL="237127" indent="-237127">
              <a:buAutoNum type="arabicPeriod"/>
            </a:pPr>
            <a:r>
              <a:rPr lang="en-US" baseline="0" dirty="0"/>
              <a:t>Fruits and Vegetables</a:t>
            </a:r>
          </a:p>
          <a:p>
            <a:pPr marL="237127" indent="-237127">
              <a:buAutoNum type="arabicPeriod"/>
            </a:pPr>
            <a:r>
              <a:rPr lang="en-US" baseline="0" dirty="0"/>
              <a:t>Shopping and Budgeting</a:t>
            </a:r>
          </a:p>
          <a:p>
            <a:pPr marL="237127" indent="-237127">
              <a:buAutoNum type="arabicPeriod"/>
            </a:pPr>
            <a:r>
              <a:rPr lang="en-US" baseline="0" dirty="0"/>
              <a:t>Meats and Other Protein</a:t>
            </a:r>
          </a:p>
          <a:p>
            <a:pPr marL="237127" indent="-237127">
              <a:buAutoNum type="arabicPeriod"/>
            </a:pPr>
            <a:r>
              <a:rPr lang="en-US" baseline="0" dirty="0"/>
              <a:t>Fats and Sweets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2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Direct education:</a:t>
            </a:r>
            <a:endParaRPr lang="en-US" dirty="0"/>
          </a:p>
          <a:p>
            <a:pPr lvl="1"/>
            <a:r>
              <a:rPr lang="en-US" dirty="0"/>
              <a:t>32 tickets were purchased (meaning 32 centers)</a:t>
            </a:r>
          </a:p>
          <a:p>
            <a:pPr lvl="1"/>
            <a:r>
              <a:rPr lang="en-US" dirty="0"/>
              <a:t>Mona, Karen, Erin, Shauna, Cheryl, Beverly, </a:t>
            </a:r>
            <a:r>
              <a:rPr lang="en-US" dirty="0" err="1"/>
              <a:t>Dhruti</a:t>
            </a:r>
            <a:r>
              <a:rPr lang="en-US" dirty="0"/>
              <a:t>, Terry, and who ever takes Jeanette's classes (9 people) </a:t>
            </a:r>
          </a:p>
          <a:p>
            <a:r>
              <a:rPr lang="en-US" b="1" dirty="0"/>
              <a:t>TTT education:</a:t>
            </a:r>
            <a:endParaRPr lang="en-US" dirty="0"/>
          </a:p>
          <a:p>
            <a:pPr lvl="1"/>
            <a:r>
              <a:rPr lang="en-US" dirty="0"/>
              <a:t>12 tickets were purchased (meaning 12 centers). </a:t>
            </a:r>
          </a:p>
          <a:p>
            <a:pPr lvl="1"/>
            <a:r>
              <a:rPr lang="en-US" u="sng" dirty="0"/>
              <a:t>Planning:</a:t>
            </a:r>
            <a:r>
              <a:rPr lang="en-US" dirty="0"/>
              <a:t> Mona, Shauna, and Tami are planning for training. Cheryl will attend the training for one hour to teach a session a class so the volunteers will learn. </a:t>
            </a:r>
          </a:p>
          <a:p>
            <a:pPr lvl="1"/>
            <a:r>
              <a:rPr lang="en-US" u="sng" dirty="0"/>
              <a:t>Implementation:</a:t>
            </a:r>
            <a:r>
              <a:rPr lang="en-US" dirty="0"/>
              <a:t> AAAs or their volunteers will be teaching the class. </a:t>
            </a:r>
          </a:p>
          <a:p>
            <a:pPr lvl="1"/>
            <a:r>
              <a:rPr lang="en-US" u="sng" dirty="0"/>
              <a:t>Ongoing biweekly/monthly support:</a:t>
            </a:r>
            <a:r>
              <a:rPr lang="en-US" dirty="0"/>
              <a:t> Mona &amp; Shauna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3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$510,669.90</a:t>
            </a:r>
          </a:p>
          <a:p>
            <a:endParaRPr lang="en-US" dirty="0"/>
          </a:p>
          <a:p>
            <a:r>
              <a:rPr lang="en-US" dirty="0"/>
              <a:t>Melinda Schwarz- University of Maryland Eastern Shore</a:t>
            </a:r>
          </a:p>
          <a:p>
            <a:r>
              <a:rPr lang="en-US" dirty="0" err="1"/>
              <a:t>Berran</a:t>
            </a:r>
            <a:r>
              <a:rPr lang="en-US" dirty="0"/>
              <a:t> Rogers- University of Maryland Eastern Shore</a:t>
            </a:r>
          </a:p>
          <a:p>
            <a:r>
              <a:rPr lang="en-US" dirty="0"/>
              <a:t>Pamela Martinez- New Mexico State University</a:t>
            </a:r>
          </a:p>
          <a:p>
            <a:r>
              <a:rPr lang="en-US" dirty="0"/>
              <a:t>Barbara Chamberlin- New Mexico State University</a:t>
            </a:r>
          </a:p>
          <a:p>
            <a:r>
              <a:rPr lang="en-US" dirty="0"/>
              <a:t>Nicole Cook- University of Maryland Eastern Shore</a:t>
            </a:r>
          </a:p>
          <a:p>
            <a:r>
              <a:rPr lang="en-US" dirty="0"/>
              <a:t>Angela </a:t>
            </a:r>
            <a:r>
              <a:rPr lang="en-US" dirty="0" err="1"/>
              <a:t>Ferelli</a:t>
            </a:r>
            <a:r>
              <a:rPr lang="en-US" dirty="0"/>
              <a:t>- University of Maryland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2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1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A748-3B1E-4294-963F-7A45197173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3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76200" y="2190750"/>
            <a:ext cx="9296400" cy="762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343154"/>
            <a:ext cx="8229600" cy="269747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2600" b="1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665480"/>
            <a:ext cx="8229600" cy="192023"/>
          </a:xfr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  <a:lvl2pPr marL="457189" indent="0">
              <a:buNone/>
              <a:defRPr/>
            </a:lvl2pPr>
            <a:lvl3pPr marL="914377" indent="0" algn="ctr">
              <a:buNone/>
              <a:defRPr sz="1600" baseline="0"/>
            </a:lvl3pPr>
          </a:lstStyle>
          <a:p>
            <a:pPr lvl="0"/>
            <a:r>
              <a:rPr lang="en-US" dirty="0"/>
              <a:t>Subtitle / Division / Unit / Department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67" y="4552954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5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43350"/>
            <a:ext cx="9144000" cy="1200150"/>
          </a:xfrm>
        </p:spPr>
        <p:txBody>
          <a:bodyPr anchor="ctr"/>
          <a:lstStyle>
            <a:lvl1pPr algn="ctr">
              <a:defRPr sz="1300" b="1">
                <a:solidFill>
                  <a:schemeClr val="bg2"/>
                </a:solidFill>
              </a:defRPr>
            </a:lvl1pPr>
          </a:lstStyle>
          <a:p>
            <a:r>
              <a:rPr lang="en-US" sz="1000" dirty="0"/>
              <a:t>CONTACT INFORMATION</a:t>
            </a:r>
          </a:p>
          <a:p>
            <a:r>
              <a:rPr lang="en-US" b="0" dirty="0"/>
              <a:t>First and Last Name</a:t>
            </a:r>
          </a:p>
          <a:p>
            <a:r>
              <a:rPr lang="en-US" b="0" dirty="0"/>
              <a:t>Campus Address / Room Number / College Park, MD 20742</a:t>
            </a:r>
          </a:p>
          <a:p>
            <a:r>
              <a:rPr lang="en-US" b="0" dirty="0"/>
              <a:t>phone: 301.450.XXXX / email: </a:t>
            </a:r>
            <a:r>
              <a:rPr lang="en-US" b="0" dirty="0" err="1"/>
              <a:t>xxxxxxx@umd.edu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11" y="2398014"/>
            <a:ext cx="2017780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4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7481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2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7481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9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+mj-lt"/>
              <a:buNone/>
              <a:defRPr/>
            </a:lvl1pPr>
            <a:lvl2pPr marL="971526" indent="-514338">
              <a:buFont typeface="+mj-lt"/>
              <a:buAutoNum type="arabicPeriod"/>
              <a:defRPr/>
            </a:lvl2pPr>
            <a:lvl3pPr marL="1371566" indent="-457189">
              <a:buFont typeface="+mj-lt"/>
              <a:buAutoNum type="arabicPeriod"/>
              <a:defRPr/>
            </a:lvl3pPr>
            <a:lvl4pPr marL="1714457" indent="-342891">
              <a:buFont typeface="+mj-lt"/>
              <a:buAutoNum type="arabicPeriod"/>
              <a:defRPr/>
            </a:lvl4pPr>
            <a:lvl5pPr marL="2171646" indent="-342891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0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0"/>
            <a:ext cx="38862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4272"/>
            <a:ext cx="3886200" cy="28348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1794272"/>
            <a:ext cx="3886200" cy="28348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0" y="1314450"/>
            <a:ext cx="0" cy="30861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08585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9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 sz="1000" spc="300"/>
            </a:lvl1pPr>
          </a:lstStyle>
          <a:p>
            <a:fld id="{90969C1B-43C2-D04D-AF8B-04FFAC00E19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46863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earlessIdeas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2" y="4800599"/>
            <a:ext cx="1943100" cy="27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6" y="4738877"/>
            <a:ext cx="1070668" cy="3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8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FC878-51C5-4BBD-8D29-A8054A8A6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1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50" r:id="rId3"/>
    <p:sldLayoutId id="2147483673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5" r:id="rId11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3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None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go.umd.edu/hili_costs_aug" TargetMode="External"/><Relationship Id="rId7" Type="http://schemas.openxmlformats.org/officeDocument/2006/relationships/hyperlink" Target="https://go.umd.edu/hili_seniors_n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o.umd.edu/hili_seniors_oct" TargetMode="External"/><Relationship Id="rId5" Type="http://schemas.openxmlformats.org/officeDocument/2006/relationships/hyperlink" Target="https://go.umd.edu/hili_basics_oct" TargetMode="External"/><Relationship Id="rId4" Type="http://schemas.openxmlformats.org/officeDocument/2006/relationships/hyperlink" Target="https://go.umd.edu/hili_basics_sep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umd.edu/ume-nutrition-conferenc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6950"/>
            <a:ext cx="8229600" cy="269747"/>
          </a:xfrm>
        </p:spPr>
        <p:txBody>
          <a:bodyPr>
            <a:normAutofit fontScale="90000"/>
          </a:bodyPr>
          <a:lstStyle/>
          <a:p>
            <a:r>
              <a:rPr lang="en-US" dirty="0"/>
              <a:t>UME Administrative Monday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August 23, 2021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122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4-H</a:t>
            </a:r>
            <a:r>
              <a:rPr lang="en-US" dirty="0"/>
              <a:t> </a:t>
            </a:r>
            <a:r>
              <a:rPr lang="en-US" sz="3200" dirty="0"/>
              <a:t>Updates- </a:t>
            </a:r>
            <a:r>
              <a:rPr lang="en-US" sz="2800" dirty="0" smtClean="0"/>
              <a:t>Fairs &amp; Camps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 descr="May be an image of 1 person, standing and in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0" y="951283"/>
            <a:ext cx="1393724" cy="18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1 person, standing and outdo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7" y="3031361"/>
            <a:ext cx="1162170" cy="15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y be an image of text that says 'KIDS OF THE FUTURE 4-H CLUB FOR RELAY MANY LIFE HANDS MAKE WORK'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30" y="1120885"/>
            <a:ext cx="1321580" cy="17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animal and outdoor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/>
          <a:stretch/>
        </p:blipFill>
        <p:spPr bwMode="auto">
          <a:xfrm>
            <a:off x="3138523" y="1200424"/>
            <a:ext cx="1564029" cy="17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iad3-1.xx.fbcdn.net/v/t1.6435-9/s600x600/223800356_986902425463035_5586385693079303145_n.jpg?_nc_cat=104&amp;ccb=1-5&amp;_nc_sid=8bfeb9&amp;_nc_ohc=pJZoSf-ub_EAX-xS0c8&amp;_nc_oc=AQkYd1kSR2a9yN9-_yZeBy0oT_T3QJZwuwQ3HY9nYFTRaBzTzEvdPc63gfB-b6CO1Ig0QY7UxExuzvWXJHuVix9B&amp;tn=yf40VKjfxhXdgco8&amp;_nc_ht=scontent-iad3-1.xx&amp;oh=6c788f93f44d71acc6b1b8080a323b36&amp;oe=613FF35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33" y="1386617"/>
            <a:ext cx="1850497" cy="13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y be an image of 1 person and anim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186" y="1104266"/>
            <a:ext cx="2021077" cy="22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y be an image of 8 people and people stand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43" y="3097877"/>
            <a:ext cx="2330194" cy="155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ay be an image of 2 people, people standing and outdoo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049" y="3043283"/>
            <a:ext cx="2395881" cy="15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ay be an image of outdoor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5"/>
          <a:stretch/>
        </p:blipFill>
        <p:spPr bwMode="auto">
          <a:xfrm>
            <a:off x="6797631" y="3407641"/>
            <a:ext cx="2008505" cy="12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4-H</a:t>
            </a:r>
            <a:r>
              <a:rPr lang="en-US" dirty="0"/>
              <a:t> </a:t>
            </a:r>
            <a:r>
              <a:rPr lang="en-US" sz="3200" dirty="0"/>
              <a:t>Updates- </a:t>
            </a:r>
            <a:r>
              <a:rPr lang="en-US" sz="2800" dirty="0" smtClean="0"/>
              <a:t>4-H Virtual Camp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7859" y="3307677"/>
            <a:ext cx="269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A virtual visit to Tanzania</a:t>
            </a:r>
            <a:endParaRPr lang="en-US" dirty="0"/>
          </a:p>
        </p:txBody>
      </p:sp>
      <p:pic>
        <p:nvPicPr>
          <p:cNvPr id="4100" name="Picture 4" descr="May be an image of 1 person and rabb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9" y="1352550"/>
            <a:ext cx="1458786" cy="19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y be an image of 1 per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85" y="1350862"/>
            <a:ext cx="1417222" cy="19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content-iad3-1.xx.fbcdn.net/v/t1.6435-9/s851x315/223516298_985721268914484_6239651958822807087_n.jpg?_nc_cat=111&amp;ccb=1-5&amp;_nc_sid=0debeb&amp;_nc_ohc=_CzxyZK6xtkAX8O-EZQ&amp;tn=yf40VKjfxhXdgco8&amp;_nc_ht=scontent-iad3-1.xx&amp;oh=d2beba5a6d1befaeec7095a0938ebb4a&amp;oe=614359D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"/>
          <a:stretch/>
        </p:blipFill>
        <p:spPr bwMode="auto">
          <a:xfrm>
            <a:off x="6286500" y="1116179"/>
            <a:ext cx="2667000" cy="15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May be an image of 1 per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63" y="2865328"/>
            <a:ext cx="1169429" cy="17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ay be an image of 1 person, standing and text that says 'MARYLAND 4-H Science Healthy Living enship'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/>
          <a:stretch/>
        </p:blipFill>
        <p:spPr bwMode="auto">
          <a:xfrm>
            <a:off x="3216253" y="2702599"/>
            <a:ext cx="1981860" cy="118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ay be an image of 1 pers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65" y="1173582"/>
            <a:ext cx="2702470" cy="13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May be an image of 3 people and text that says 'UNIVERSITYOF MARYLAND EXTENSION Spat Adult quiisson Û Rod onaped Bacteria Under 02:08 over F Every dward an... the lake ey live o Everyone: Mary local? they 2 Are Everyone: Oliv. clams; look like learn #CampInABox2021 4-H GROWS HERE'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35" y="2657351"/>
            <a:ext cx="2001565" cy="20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4-H</a:t>
            </a:r>
            <a:r>
              <a:rPr lang="en-US" dirty="0"/>
              <a:t> </a:t>
            </a:r>
            <a:r>
              <a:rPr lang="en-US" sz="3200" dirty="0"/>
              <a:t>Updates- </a:t>
            </a:r>
            <a:r>
              <a:rPr lang="en-US" sz="2800" dirty="0" smtClean="0"/>
              <a:t>4-H Summer Programs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12</a:t>
            </a:fld>
            <a:endParaRPr lang="en-US" dirty="0"/>
          </a:p>
        </p:txBody>
      </p:sp>
      <p:pic>
        <p:nvPicPr>
          <p:cNvPr id="3074" name="Picture 2" descr="https://scontent-iad3-1.xx.fbcdn.net/v/t1.6435-9/s600x600/218701667_10159995145295476_1857278156264944932_n.jpg?_nc_cat=106&amp;ccb=1-5&amp;_nc_sid=8bfeb9&amp;_nc_ohc=NtwdJ6xjJakAX_E7Lx-&amp;_nc_ht=scontent-iad3-1.xx&amp;oh=ffb64947f58f8ecca63e4a99d3ca2ff9&amp;oe=6140BD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" y="1222843"/>
            <a:ext cx="2570549" cy="21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child, standing and outdo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89997"/>
            <a:ext cx="1468880" cy="195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53200" y="4326081"/>
            <a:ext cx="2638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50505"/>
                </a:solidFill>
                <a:latin typeface="Segoe UI Historic" panose="020B0502040204020203" pitchFamily="34" charset="0"/>
              </a:rPr>
              <a:t>ATVs, Dirt Bikes and 4-H </a:t>
            </a:r>
            <a:r>
              <a:rPr lang="en-US" sz="14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Safety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15635" y="3428436"/>
            <a:ext cx="263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50505"/>
                </a:solidFill>
                <a:latin typeface="Segoe UI Historic" panose="020B0502040204020203" pitchFamily="34" charset="0"/>
              </a:rPr>
              <a:t>Mudslingers Workshops</a:t>
            </a:r>
            <a:endParaRPr lang="en-US" dirty="0"/>
          </a:p>
        </p:txBody>
      </p:sp>
      <p:pic>
        <p:nvPicPr>
          <p:cNvPr id="3078" name="Picture 6" descr="May be an image of 1 person and text that says '4-H AG INNOVATORS EXPERIENCE PRESENTED BY BAYER CURBING OUR CARBON APPETITE Leadership Summit participants learned how howto to reduce their carbon-footprints. NATIONA 4-H COUNCIL SCIENCE MATTERS #4AI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40" y="1581150"/>
            <a:ext cx="2574925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iad3-1.xx.fbcdn.net/v/t1.6435-9/s600x600/231041783_1751619671703832_8713630369679275598_n.jpg?_nc_cat=101&amp;ccb=1-5&amp;_nc_sid=8bfeb9&amp;_nc_ohc=tnQAzZ2fHokAX9FWLQx&amp;_nc_oc=AQnVDfWTiD5wRomXIL80gJP8ff7a1RgqHPeHq7zssX8lSmBUueHxJJDC_plYBtHqopIonQQwlgPQg1CDvOqkYAvx&amp;tn=yf40VKjfxhXdgco8&amp;_nc_ht=scontent-iad3-1.xx&amp;oh=5f31d9d4a9c79683e612d9bc42bc4103&amp;oe=614050E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6269" b="19731"/>
          <a:stretch/>
        </p:blipFill>
        <p:spPr bwMode="auto">
          <a:xfrm>
            <a:off x="5482688" y="1168283"/>
            <a:ext cx="2067489" cy="19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30648" y="3201031"/>
            <a:ext cx="845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Archery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712332" y="4163838"/>
            <a:ext cx="275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Ag Innovators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205979"/>
            <a:ext cx="8830151" cy="857250"/>
          </a:xfrm>
        </p:spPr>
        <p:txBody>
          <a:bodyPr/>
          <a:lstStyle/>
          <a:p>
            <a:r>
              <a:rPr lang="en-US" sz="3200" dirty="0"/>
              <a:t>4-H</a:t>
            </a:r>
            <a:r>
              <a:rPr lang="en-US" dirty="0"/>
              <a:t> </a:t>
            </a:r>
            <a:r>
              <a:rPr lang="en-US" sz="3200" dirty="0"/>
              <a:t>Updates- </a:t>
            </a:r>
            <a:r>
              <a:rPr lang="en-US" sz="2800" dirty="0" smtClean="0"/>
              <a:t>4-H Leadership Summit &amp; Contests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13</a:t>
            </a:fld>
            <a:endParaRPr lang="en-US" dirty="0"/>
          </a:p>
        </p:txBody>
      </p:sp>
      <p:pic>
        <p:nvPicPr>
          <p:cNvPr id="6146" name="Picture 2" descr="May be an image of 3 people, child, people standing and in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9" y="1063229"/>
            <a:ext cx="2764248" cy="1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2 people, people sitting and outdoor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/>
          <a:stretch/>
        </p:blipFill>
        <p:spPr bwMode="auto">
          <a:xfrm>
            <a:off x="1145007" y="3028950"/>
            <a:ext cx="2684546" cy="1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one or more people and people stan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9726"/>
            <a:ext cx="1514951" cy="23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ay be an image of 4 people, people standing and outdoo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62646"/>
            <a:ext cx="286623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May be an image of child, braids, standing, horse and outdoor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/>
          <a:stretch/>
        </p:blipFill>
        <p:spPr bwMode="auto">
          <a:xfrm>
            <a:off x="4600674" y="3064062"/>
            <a:ext cx="2585542" cy="15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4-H</a:t>
            </a:r>
            <a:r>
              <a:rPr lang="en-US" dirty="0"/>
              <a:t> </a:t>
            </a:r>
            <a:r>
              <a:rPr lang="en-US" sz="3600" dirty="0" smtClean="0"/>
              <a:t>Updates- </a:t>
            </a:r>
            <a:r>
              <a:rPr lang="en-US" sz="2800" dirty="0" smtClean="0"/>
              <a:t>Fall Retreat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4800600" cy="2674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 smtClean="0"/>
              <a:t>October 27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- </a:t>
            </a:r>
            <a:r>
              <a:rPr lang="en-US" sz="2000" i="1" dirty="0" smtClean="0"/>
              <a:t>virtual w/ optional late afternoon social gathering (TBD)</a:t>
            </a:r>
          </a:p>
          <a:p>
            <a:pPr>
              <a:lnSpc>
                <a:spcPct val="150000"/>
              </a:lnSpc>
            </a:pPr>
            <a:r>
              <a:rPr lang="en-US" sz="2000" b="1" i="1" dirty="0" smtClean="0"/>
              <a:t>October 28</a:t>
            </a:r>
            <a:r>
              <a:rPr lang="en-US" sz="2000" b="1" i="1" baseline="30000" dirty="0" smtClean="0"/>
              <a:t>th</a:t>
            </a:r>
            <a:r>
              <a:rPr lang="en-US" sz="2000" i="1" dirty="0" smtClean="0"/>
              <a:t>- State leader updates, program planning, hot topics &amp; networking (in-person TBD)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 descr="A Time To Rebuil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90594"/>
            <a:ext cx="3641939" cy="2049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2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4102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DASH-Plus </a:t>
            </a:r>
            <a:r>
              <a:rPr lang="en-US" sz="2000" i="1" dirty="0" smtClean="0"/>
              <a:t>2021</a:t>
            </a:r>
            <a:endParaRPr lang="en-US" sz="2000" i="1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Eight Weekly Virtual Sessions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Adults 55+ with high blood pressure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Group 1:  Western Region/Northern Cluster/Central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Tuesdays in August September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Group 2: Central/Capital 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Every Tuesdays in July &amp; August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Group 3 Southern/Lower, Mid, Upper Eastern Shore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Thursdays September and October </a:t>
            </a:r>
          </a:p>
          <a:p>
            <a:pPr lvl="1">
              <a:lnSpc>
                <a:spcPct val="150000"/>
              </a:lnSpc>
            </a:pPr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867400" y="634604"/>
          <a:ext cx="30495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4" imgW="11315624" imgH="15077803" progId="AcroExch.Document.DC">
                  <p:embed/>
                </p:oleObj>
              </mc:Choice>
              <mc:Fallback>
                <p:oleObj name="Acrobat Document" r:id="rId4" imgW="11315624" imgH="15077803" progId="AcroExch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7400" y="634604"/>
                        <a:ext cx="30495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910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831"/>
            <a:ext cx="8229600" cy="857250"/>
          </a:xfrm>
        </p:spPr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7912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MSDE </a:t>
            </a:r>
            <a:r>
              <a:rPr lang="en-US" sz="2000" i="1" dirty="0" smtClean="0"/>
              <a:t>Child Adult Care Food Program</a:t>
            </a:r>
            <a:endParaRPr lang="en-US" sz="2000" i="1" dirty="0"/>
          </a:p>
          <a:p>
            <a:r>
              <a:rPr lang="en-US" sz="1800" dirty="0"/>
              <a:t>August-September 100 childcare providers.</a:t>
            </a:r>
            <a:br>
              <a:rPr lang="en-US" sz="1800" dirty="0"/>
            </a:br>
            <a:r>
              <a:rPr lang="en-US" sz="1800" dirty="0"/>
              <a:t>There are four online modules on CANVAS: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Key </a:t>
            </a:r>
            <a:r>
              <a:rPr lang="en-US" sz="1800" dirty="0"/>
              <a:t>nutrition strategies of the CACFP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Whole </a:t>
            </a:r>
            <a:r>
              <a:rPr lang="en-US" sz="1800" dirty="0"/>
              <a:t>grain-rich foods: Why they are important, and how to include in menus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Planning </a:t>
            </a:r>
            <a:r>
              <a:rPr lang="en-US" sz="1800" dirty="0"/>
              <a:t>healthy, balanced, and appealing meals and snacks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Building </a:t>
            </a:r>
            <a:r>
              <a:rPr lang="en-US" sz="1800" dirty="0"/>
              <a:t>cycle menus &amp; incorporating multicultural recipes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BF7BD-2105-AC41-8AE4-318A84F21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4"/>
          <a:stretch/>
        </p:blipFill>
        <p:spPr>
          <a:xfrm>
            <a:off x="6172200" y="1169076"/>
            <a:ext cx="2971800" cy="354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8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75" y="1063229"/>
            <a:ext cx="4679825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Fresh Conversations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32 </a:t>
            </a:r>
            <a:r>
              <a:rPr lang="en-US" sz="1800" dirty="0"/>
              <a:t>centers during September 2021 - April 2022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Direct Education</a:t>
            </a:r>
          </a:p>
          <a:p>
            <a:pPr marL="1257277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4-8 sessions in senior Centers </a:t>
            </a:r>
          </a:p>
          <a:p>
            <a:pPr marL="800089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Train the Trainer Education</a:t>
            </a:r>
          </a:p>
          <a:p>
            <a:pPr marL="1257277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Area Agency on Aging Team</a:t>
            </a:r>
          </a:p>
          <a:p>
            <a:pPr marL="1257277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Volunteer Training in September </a:t>
            </a:r>
          </a:p>
          <a:p>
            <a:pPr marL="914377" lvl="1" indent="-457189">
              <a:buFont typeface="Arial"/>
              <a:buChar char="•"/>
            </a:pPr>
            <a:endParaRPr lang="en-US" sz="1800" b="1" dirty="0"/>
          </a:p>
          <a:p>
            <a:pPr marL="457188" indent="-457189">
              <a:buFont typeface="Arial"/>
              <a:buChar char="•"/>
            </a:pPr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17</a:t>
            </a:fld>
            <a:endParaRPr lang="en-US" dirty="0"/>
          </a:p>
        </p:txBody>
      </p:sp>
      <p:pic>
        <p:nvPicPr>
          <p:cNvPr id="1026" name="Picture 2" descr="https://lh3.googleusercontent.com/XihDTQ_3YkFB3K6rS0KHC_NrAKf5FyCmnBC2H2v8mLH7eU56oqXtfnHnnCY3JBTWn2KDCZLFpFKe1O900YEptsCz2e2ZyYE9e9owGBEB4Wij8Vaj0vqtqkorGzpIxVEKz_D560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5372" r="967" b="5372"/>
          <a:stretch/>
        </p:blipFill>
        <p:spPr bwMode="auto">
          <a:xfrm>
            <a:off x="4876800" y="1543753"/>
            <a:ext cx="400396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48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6473" y="1078816"/>
            <a:ext cx="7696200" cy="35813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/>
              <a:t>Health Insurance Literacy Fall Series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August 9, 2021 </a:t>
            </a:r>
            <a:r>
              <a:rPr lang="en-US" sz="1600" dirty="0" smtClean="0"/>
              <a:t> </a:t>
            </a:r>
            <a:r>
              <a:rPr lang="en-US" sz="1600" dirty="0"/>
              <a:t>Managing Health Insurance and Resolving Conflicts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August 23, 2021 </a:t>
            </a:r>
            <a:r>
              <a:rPr lang="en-US" sz="1600" dirty="0" smtClean="0"/>
              <a:t> </a:t>
            </a:r>
            <a:r>
              <a:rPr lang="en-US" sz="1600" dirty="0"/>
              <a:t>Understanding and Estimating Health Care Costs </a:t>
            </a:r>
            <a:r>
              <a:rPr lang="en-US" sz="1600" dirty="0" smtClean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September </a:t>
            </a:r>
            <a:r>
              <a:rPr lang="en-US" sz="1600" dirty="0"/>
              <a:t>13, 2021 </a:t>
            </a:r>
            <a:r>
              <a:rPr lang="en-US" sz="1600" dirty="0" smtClean="0"/>
              <a:t> </a:t>
            </a:r>
            <a:r>
              <a:rPr lang="en-US" sz="1600" dirty="0">
                <a:hlinkClick r:id="rId3"/>
              </a:rPr>
              <a:t>Your Health Insurance </a:t>
            </a:r>
            <a:r>
              <a:rPr lang="en-US" sz="1600" dirty="0" smtClean="0">
                <a:hlinkClick r:id="rId3"/>
              </a:rPr>
              <a:t>Benefits</a:t>
            </a:r>
            <a:endParaRPr lang="en-US" sz="16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September </a:t>
            </a:r>
            <a:r>
              <a:rPr lang="en-US" sz="1600" dirty="0"/>
              <a:t>27, </a:t>
            </a:r>
            <a:r>
              <a:rPr lang="en-US" sz="1600" dirty="0" smtClean="0"/>
              <a:t>2021 </a:t>
            </a:r>
            <a:r>
              <a:rPr lang="en-US" sz="1600" dirty="0">
                <a:hlinkClick r:id="rId4"/>
              </a:rPr>
              <a:t>Smart Choice </a:t>
            </a:r>
            <a:r>
              <a:rPr lang="en-US" sz="1600" dirty="0" smtClean="0">
                <a:hlinkClick r:id="rId4"/>
              </a:rPr>
              <a:t>Basics</a:t>
            </a:r>
            <a:endParaRPr lang="en-US" sz="16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October 11, 2021 </a:t>
            </a:r>
            <a:r>
              <a:rPr lang="en-US" sz="1600" dirty="0">
                <a:hlinkClick r:id="rId5"/>
              </a:rPr>
              <a:t>Smart Choice </a:t>
            </a:r>
            <a:r>
              <a:rPr lang="en-US" sz="1600" dirty="0" smtClean="0">
                <a:hlinkClick r:id="rId5"/>
              </a:rPr>
              <a:t>Basics</a:t>
            </a:r>
            <a:endParaRPr lang="en-US" sz="16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October 25, 2021 </a:t>
            </a:r>
            <a:r>
              <a:rPr lang="en-US" sz="1600" dirty="0">
                <a:hlinkClick r:id="rId6"/>
              </a:rPr>
              <a:t>Healthcare in Your Senior </a:t>
            </a:r>
            <a:r>
              <a:rPr lang="en-US" sz="1600" dirty="0" smtClean="0">
                <a:hlinkClick r:id="rId6"/>
              </a:rPr>
              <a:t>Years</a:t>
            </a:r>
            <a:endParaRPr lang="en-US" sz="16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November 8, 2021 </a:t>
            </a:r>
            <a:r>
              <a:rPr lang="en-US" sz="1600" dirty="0">
                <a:hlinkClick r:id="rId7"/>
              </a:rPr>
              <a:t>Healthcare in Your Senior Years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933" y="58938"/>
            <a:ext cx="2459867" cy="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USDA AFRI grant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“TRAIN: Targeted Resources Addressing Identified Needs in Maryland worker food safety training via on-farm piloting of a mixed media toolkit”</a:t>
            </a:r>
          </a:p>
          <a:p>
            <a:pPr marL="80008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Shauna Henley (PI), </a:t>
            </a:r>
            <a:r>
              <a:rPr lang="en-US" sz="1600" dirty="0"/>
              <a:t>Melinda Schwarz, </a:t>
            </a:r>
            <a:r>
              <a:rPr lang="en-US" sz="1600" dirty="0" err="1"/>
              <a:t>Berran</a:t>
            </a:r>
            <a:r>
              <a:rPr lang="en-US" sz="1600" dirty="0"/>
              <a:t> Rogers, Pamela Martinez, Barbara Chamberlin, Nicole Cook, Angela </a:t>
            </a:r>
            <a:r>
              <a:rPr lang="en-US" sz="1600" dirty="0" err="1"/>
              <a:t>Ferelli</a:t>
            </a:r>
            <a:endParaRPr lang="en-US" sz="1600" dirty="0"/>
          </a:p>
          <a:p>
            <a:pPr marL="80008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09/01/2021-08/31/2024	$510,669.90</a:t>
            </a:r>
          </a:p>
          <a:p>
            <a:pPr marL="80008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7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US" sz="2000" dirty="0"/>
              <a:t>Jim Hanson -  Associate Dean and Associate Director Update</a:t>
            </a:r>
          </a:p>
          <a:p>
            <a:pPr marL="514350" indent="-514350">
              <a:buFont typeface="Arial"/>
              <a:buAutoNum type="arabicParenR"/>
            </a:pPr>
            <a:r>
              <a:rPr lang="en-US" sz="2000" dirty="0"/>
              <a:t>Aly Valentine – Operations Update</a:t>
            </a:r>
            <a:endParaRPr lang="en-US" sz="2000" dirty="0">
              <a:cs typeface="Arial"/>
            </a:endParaRPr>
          </a:p>
          <a:p>
            <a:pPr marL="514350" indent="-514350">
              <a:buFont typeface="Arial"/>
              <a:buAutoNum type="arabicParenR"/>
            </a:pPr>
            <a:r>
              <a:rPr lang="en-US" sz="2000" dirty="0"/>
              <a:t>Jeff Howard – Program and Organizational Development Update</a:t>
            </a:r>
            <a:endParaRPr lang="en-US" sz="2000" dirty="0">
              <a:cs typeface="Arial"/>
            </a:endParaRPr>
          </a:p>
          <a:p>
            <a:pPr marL="514350" indent="-514350">
              <a:buFont typeface="Arial"/>
              <a:buAutoNum type="arabicParenR"/>
            </a:pPr>
            <a:r>
              <a:rPr lang="en-US" sz="2000" dirty="0" smtClean="0"/>
              <a:t>Nia </a:t>
            </a:r>
            <a:r>
              <a:rPr lang="en-US" sz="2000" dirty="0"/>
              <a:t>Fields – 4H Update</a:t>
            </a:r>
            <a:endParaRPr lang="en-US" sz="2000" dirty="0">
              <a:cs typeface="Arial"/>
            </a:endParaRPr>
          </a:p>
          <a:p>
            <a:pPr marL="514350" indent="-514350">
              <a:buFont typeface="Arial"/>
              <a:buAutoNum type="arabicParenR"/>
            </a:pPr>
            <a:r>
              <a:rPr lang="en-US" sz="2000" dirty="0" err="1"/>
              <a:t>Jinhee</a:t>
            </a:r>
            <a:r>
              <a:rPr lang="en-US" sz="2000" dirty="0"/>
              <a:t> Kim – FCS Update</a:t>
            </a:r>
          </a:p>
          <a:p>
            <a:pPr marL="514350" indent="-514350">
              <a:buFont typeface="Arial"/>
              <a:buAutoNum type="arabicParenR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5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857250"/>
          </a:xfrm>
        </p:spPr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6187"/>
            <a:ext cx="83058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SNAP-ED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USDA FY21 Team Nutrition Training Grant for School Meal Recipe Development 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Awarded grant to MSDE in partnership with Prince George’s Community College and Maryland SNAP-Ed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USDA Farm to School Grant</a:t>
            </a:r>
          </a:p>
          <a:p>
            <a:pPr marL="74293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Awarded grant to MSDE in partnership with Maryland Department of Agriculture, Maryland SNAP-Ed and the AGNR Healthy Food Systems Strategic Initiative Team</a:t>
            </a:r>
          </a:p>
          <a:p>
            <a:pPr>
              <a:lnSpc>
                <a:spcPct val="150000"/>
              </a:lnSpc>
            </a:pP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20</a:t>
            </a:fld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8B5147E-D258-A24E-82F6-462D8597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9151"/>
            <a:ext cx="2514600" cy="73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614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4207" y="12289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FCS Updates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599" y="1117065"/>
            <a:ext cx="6474415" cy="3464331"/>
          </a:xfrm>
        </p:spPr>
        <p:txBody>
          <a:bodyPr>
            <a:normAutofit fontScale="32500" lnSpcReduction="20000"/>
          </a:bodyPr>
          <a:lstStyle/>
          <a:p>
            <a:r>
              <a:rPr lang="en-US" sz="6200" i="1" dirty="0"/>
              <a:t>Maryland Farm Stress Assistance Grant </a:t>
            </a:r>
          </a:p>
          <a:p>
            <a:endParaRPr lang="en-US" dirty="0"/>
          </a:p>
          <a:p>
            <a:r>
              <a:rPr lang="en-US" sz="5500" dirty="0"/>
              <a:t>Partnership between FCS / </a:t>
            </a:r>
            <a:r>
              <a:rPr lang="en-US" sz="5500" dirty="0" err="1"/>
              <a:t>AgFS</a:t>
            </a:r>
            <a:r>
              <a:rPr lang="en-US" sz="5500" dirty="0"/>
              <a:t> and Maryland Dept. of Agriculture</a:t>
            </a:r>
          </a:p>
          <a:p>
            <a:pPr lvl="1"/>
            <a:r>
              <a:rPr lang="en-US" sz="5500" dirty="0"/>
              <a:t>Co PI’s – Alex Chan &amp; Shannon Dill</a:t>
            </a:r>
          </a:p>
          <a:p>
            <a:r>
              <a:rPr lang="en-US" sz="5500" dirty="0"/>
              <a:t>$500,000 award from USDA </a:t>
            </a:r>
          </a:p>
          <a:p>
            <a:pPr lvl="1"/>
            <a:r>
              <a:rPr lang="en-US" sz="5500" dirty="0"/>
              <a:t>Mental health awareness training to ag service providers and farm families</a:t>
            </a:r>
          </a:p>
          <a:p>
            <a:pPr lvl="2"/>
            <a:r>
              <a:rPr lang="en-US" sz="5500" dirty="0"/>
              <a:t>Stigma reduction</a:t>
            </a:r>
          </a:p>
          <a:p>
            <a:pPr lvl="2"/>
            <a:r>
              <a:rPr lang="en-US" sz="5500" dirty="0"/>
              <a:t>Stress management</a:t>
            </a:r>
          </a:p>
          <a:p>
            <a:pPr lvl="2"/>
            <a:r>
              <a:rPr lang="en-US" sz="5500" dirty="0"/>
              <a:t>Succession Planning</a:t>
            </a:r>
          </a:p>
          <a:p>
            <a:pPr lvl="1"/>
            <a:r>
              <a:rPr lang="en-US" sz="5500" dirty="0"/>
              <a:t>Free mental health counseling for farm families</a:t>
            </a:r>
          </a:p>
          <a:p>
            <a:pPr lvl="1"/>
            <a:r>
              <a:rPr lang="en-US" sz="5500" dirty="0"/>
              <a:t>Website / help line for farm </a:t>
            </a:r>
            <a:r>
              <a:rPr lang="en-US" sz="5500" dirty="0" smtClean="0"/>
              <a:t>families</a:t>
            </a:r>
            <a:endParaRPr lang="en-US" sz="5500" dirty="0"/>
          </a:p>
        </p:txBody>
      </p:sp>
      <p:pic>
        <p:nvPicPr>
          <p:cNvPr id="1026" name="Picture 2" descr="https://pbs.twimg.com/profile_images/834427473089617920/ViAF_p8i_4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4" y="2190750"/>
            <a:ext cx="2028788" cy="20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97" y="353625"/>
            <a:ext cx="3453938" cy="5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5344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 </a:t>
            </a:r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22</a:t>
            </a:fld>
            <a:endParaRPr lang="en-US" dirty="0"/>
          </a:p>
        </p:txBody>
      </p:sp>
      <p:pic>
        <p:nvPicPr>
          <p:cNvPr id="2050" name="Picture 2" descr="https://lh3.googleusercontent.com/HNgvRCocLvMmwdcci6vblMYYGYZi0E8OALAi5hqjTzegKZ4qTh74wVGGdDfnkwvdNTDGED1wBOuPisTDA-X5vHbYJt5jpxa7I3SuGfBR3O2H-PWBIO4u2DR-DKdtzuewVrcr3XjyKY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87687"/>
            <a:ext cx="5026448" cy="29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304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54864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Local Collaborative Programs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QAC TV FB Live program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It's Thyme for Waffle Week (Herb Your Enthusiasm)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Harford County Environmental Wellness Watershed STEM Camp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472" y="2914556"/>
            <a:ext cx="3371453" cy="189666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999687" y="235338"/>
          <a:ext cx="2331022" cy="2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5" imgW="5829224" imgH="7543800" progId="AcroExch.Document.DC">
                  <p:embed/>
                </p:oleObj>
              </mc:Choice>
              <mc:Fallback>
                <p:oleObj name="Acrobat Document" r:id="rId5" imgW="5829224" imgH="7543800" progId="AcroExch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9687" y="235338"/>
                        <a:ext cx="2331022" cy="2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65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953000" cy="3394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Upcoming Conferences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October 15 UME Nutrition Conference: FCS, SNAP-Ed and EFNEP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Registration </a:t>
            </a:r>
            <a:r>
              <a:rPr lang="en-US" sz="1800" dirty="0"/>
              <a:t>Link: </a:t>
            </a:r>
            <a:r>
              <a:rPr lang="en-US" sz="1600" dirty="0">
                <a:hlinkClick r:id="rId3"/>
              </a:rPr>
              <a:t>https://go.umd.edu/ume-nutrition-conference</a:t>
            </a:r>
            <a:endParaRPr lang="en-US" sz="1600" i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SNAP-Ed Culturally Relevant Teaching by  Dr. Jennifer Turner from UMD College of Education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188" indent="-457189">
              <a:buFont typeface="Arial"/>
              <a:buChar char="•"/>
            </a:pPr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C43ED-2FF6-9546-AA22-528D444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88706"/>
            <a:ext cx="2133600" cy="273844"/>
          </a:xfrm>
        </p:spPr>
        <p:txBody>
          <a:bodyPr/>
          <a:lstStyle/>
          <a:p>
            <a:fld id="{90969C1B-43C2-D04D-AF8B-04FFAC00E192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77796-83A6-2247-834D-91D136528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709" y="1186923"/>
            <a:ext cx="3394472" cy="33944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F23F83-C390-664F-A62C-A135A63E3B93}"/>
              </a:ext>
            </a:extLst>
          </p:cNvPr>
          <p:cNvSpPr txBox="1">
            <a:spLocks/>
          </p:cNvSpPr>
          <p:nvPr/>
        </p:nvSpPr>
        <p:spPr>
          <a:xfrm>
            <a:off x="457200" y="15928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FCS Updates</a:t>
            </a:r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0CAFB35-E0B6-024A-952B-067D00F3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24" y="189246"/>
            <a:ext cx="350195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0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1907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 smtClean="0"/>
              <a:t>Thank you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6503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686800" cy="3108722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Telework is aligned with the Dean’s message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1-day per week, any day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Office plan will be coordinated with the unit supervisor and then sent to my office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Full telework agreements need to be completed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Six months agreements and then re-evaluated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Two-days per week need to be approved by Dean’s </a:t>
            </a:r>
            <a:r>
              <a:rPr lang="en-US" sz="1800" dirty="0" smtClean="0"/>
              <a:t>office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0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8"/>
            <a:ext cx="8686800" cy="6766321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 startAt="2"/>
            </a:pPr>
            <a:r>
              <a:rPr lang="en-US" sz="1800" dirty="0" smtClean="0"/>
              <a:t>Unvaccinated </a:t>
            </a:r>
            <a:r>
              <a:rPr lang="en-US" sz="1800" dirty="0"/>
              <a:t>Employees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Are required to wear a mask indoors at all times and while outdoors in crowded spaces.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Are required to sign a memorandum acknowledging the health risks of being unvaccinated.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Are required to comply with regular, twice-a-week on-campus COVID-19 testing.</a:t>
            </a:r>
          </a:p>
          <a:p>
            <a:pPr marL="1314427" lvl="2" indent="-400050">
              <a:buFont typeface="+mj-lt"/>
              <a:buAutoNum type="romanLcPeriod"/>
            </a:pPr>
            <a:r>
              <a:rPr lang="en-US" sz="1800" dirty="0"/>
              <a:t>Local testing is okay; </a:t>
            </a:r>
          </a:p>
          <a:p>
            <a:pPr marL="1314427" lvl="2" indent="-400050">
              <a:buFont typeface="+mj-lt"/>
              <a:buAutoNum type="romanLcPeriod"/>
            </a:pPr>
            <a:r>
              <a:rPr lang="en-US" sz="1800" dirty="0"/>
              <a:t>Administrative leave is available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Travel reimbursement for those who are compliant and have an </a:t>
            </a:r>
            <a:r>
              <a:rPr lang="en-US" sz="1800" dirty="0" smtClean="0"/>
              <a:t>exemption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9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8"/>
            <a:ext cx="8686800" cy="6766321"/>
          </a:xfrm>
        </p:spPr>
        <p:txBody>
          <a:bodyPr>
            <a:noAutofit/>
          </a:bodyPr>
          <a:lstStyle/>
          <a:p>
            <a:pPr marL="342900" lvl="0" indent="-342900">
              <a:buFont typeface="+mj-lt"/>
              <a:buAutoNum type="arabicPeriod" startAt="3"/>
            </a:pPr>
            <a:r>
              <a:rPr lang="en-US" sz="1800" dirty="0" smtClean="0"/>
              <a:t>Vaccinated </a:t>
            </a:r>
            <a:r>
              <a:rPr lang="en-US" sz="1800" dirty="0"/>
              <a:t>Employees</a:t>
            </a:r>
          </a:p>
          <a:p>
            <a:pPr marL="800089" lvl="1" indent="-342900">
              <a:buFont typeface="+mj-lt"/>
              <a:buAutoNum type="alphaLcPeriod"/>
            </a:pPr>
            <a:r>
              <a:rPr lang="en-US" sz="1800" dirty="0"/>
              <a:t>Local standards for masking</a:t>
            </a:r>
          </a:p>
          <a:p>
            <a:pPr marL="342900" lvl="0" indent="-342900">
              <a:buFont typeface="+mj-lt"/>
              <a:buAutoNum type="arabicPeriod" startAt="3"/>
            </a:pPr>
            <a:r>
              <a:rPr lang="en-US" sz="1800" dirty="0"/>
              <a:t>Optimize Urban Environments</a:t>
            </a:r>
          </a:p>
          <a:p>
            <a:pPr marL="800089" lvl="1" indent="-342900">
              <a:buFont typeface="+mj-lt"/>
              <a:buAutoNum type="alphaLcParenR"/>
            </a:pPr>
            <a:r>
              <a:rPr lang="en-US" sz="1800" dirty="0"/>
              <a:t>An AGNR Cornerstone Event, November 11 &amp; 12</a:t>
            </a:r>
          </a:p>
          <a:p>
            <a:pPr marL="342900" lvl="0" indent="-342900">
              <a:buFont typeface="+mj-lt"/>
              <a:buAutoNum type="arabicPeriod" startAt="3"/>
            </a:pPr>
            <a:r>
              <a:rPr lang="en-US" sz="1800" dirty="0"/>
              <a:t>October 13,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71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/>
          <a:lstStyle/>
          <a:p>
            <a:r>
              <a:rPr lang="en-US" dirty="0"/>
              <a:t>Operations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/>
              <a:t>Title is Arial (Body) 20 </a:t>
            </a:r>
            <a:r>
              <a:rPr lang="en-US" sz="2000" i="1" dirty="0" err="1"/>
              <a:t>pt</a:t>
            </a:r>
            <a:r>
              <a:rPr lang="en-US" sz="2000" i="1" dirty="0"/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Body is not </a:t>
            </a:r>
            <a:r>
              <a:rPr lang="en-US" sz="1800" dirty="0" err="1"/>
              <a:t>italized</a:t>
            </a:r>
            <a:r>
              <a:rPr lang="en-US" sz="1800" dirty="0"/>
              <a:t> at Arial 18 </a:t>
            </a:r>
            <a:r>
              <a:rPr lang="en-US" sz="1800" dirty="0" err="1"/>
              <a:t>pt</a:t>
            </a:r>
            <a:r>
              <a:rPr lang="en-US" sz="1800" dirty="0"/>
              <a:t> – bullets are dark red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6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and Organizational Development </a:t>
            </a:r>
            <a:r>
              <a:rPr lang="en-US" dirty="0"/>
              <a:t>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Positions to support new Unit – Data Management and Director of Evaluation and Assessment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Fall training plan for program planning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Extension Academy for new Faculty!  Multi state collaboration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Publications:     8 new published items since June and call for focus group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DEIR UME:  1</a:t>
            </a:r>
            <a:r>
              <a:rPr lang="en-US" sz="1900" baseline="30000" dirty="0" smtClean="0"/>
              <a:t>st</a:t>
            </a:r>
            <a:r>
              <a:rPr lang="en-US" sz="1900" dirty="0" smtClean="0"/>
              <a:t> meeting 8/24 – Group enhanced with: </a:t>
            </a:r>
            <a:r>
              <a:rPr lang="en-US" sz="1900" dirty="0" err="1" smtClean="0"/>
              <a:t>Dhruti</a:t>
            </a:r>
            <a:r>
              <a:rPr lang="en-US" sz="1900" dirty="0" smtClean="0"/>
              <a:t> Patel, Lee </a:t>
            </a:r>
            <a:r>
              <a:rPr lang="en-US" sz="1900" dirty="0" err="1" smtClean="0"/>
              <a:t>Schnappinger</a:t>
            </a:r>
            <a:r>
              <a:rPr lang="en-US" sz="1900" dirty="0" smtClean="0"/>
              <a:t> Bridgman, Janet Sefton</a:t>
            </a:r>
            <a:endParaRPr lang="en-US" sz="19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3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4-H Updates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8</a:t>
            </a:fld>
            <a:endParaRPr lang="en-US" dirty="0"/>
          </a:p>
        </p:txBody>
      </p:sp>
      <p:pic>
        <p:nvPicPr>
          <p:cNvPr id="5122" name="Picture 2" descr="May be an image of 1 person and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1" t="62077" r="5047" b="3984"/>
          <a:stretch/>
        </p:blipFill>
        <p:spPr bwMode="auto">
          <a:xfrm>
            <a:off x="6220289" y="2114550"/>
            <a:ext cx="2667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y be an image of 2 people, people standing, outdoors and 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6"/>
          <a:stretch/>
        </p:blipFill>
        <p:spPr bwMode="auto">
          <a:xfrm>
            <a:off x="12539" y="1294733"/>
            <a:ext cx="2841708" cy="324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 Greene Colby - Montgomery County Coalition for the Homel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36154"/>
            <a:ext cx="1770170" cy="20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Maryland 4-H Foundation - Ideali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2" name="Picture 12" descr="Maryland 4-H Foundation - Ideal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04" y="1137423"/>
            <a:ext cx="3630592" cy="79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4479" y="4030408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Welcome to </a:t>
            </a:r>
            <a:r>
              <a:rPr lang="en-US" b="1" dirty="0" smtClean="0"/>
              <a:t>Rose Greene Colby</a:t>
            </a:r>
            <a:r>
              <a:rPr lang="en-US" dirty="0" smtClean="0"/>
              <a:t>, Executive Director &amp; </a:t>
            </a:r>
            <a:r>
              <a:rPr lang="en-US" b="1" dirty="0" smtClean="0"/>
              <a:t>Holly </a:t>
            </a:r>
            <a:r>
              <a:rPr lang="en-US" b="1" dirty="0" err="1" smtClean="0"/>
              <a:t>Finneran</a:t>
            </a:r>
            <a:r>
              <a:rPr lang="en-US" dirty="0" smtClean="0"/>
              <a:t>, Business </a:t>
            </a:r>
            <a:r>
              <a:rPr lang="en-US" dirty="0" err="1" smtClean="0"/>
              <a:t>Svs</a:t>
            </a:r>
            <a:r>
              <a:rPr lang="en-US" dirty="0" smtClean="0"/>
              <a:t>. Mgr.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6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4-H</a:t>
            </a:r>
            <a:r>
              <a:rPr lang="en-US" dirty="0"/>
              <a:t> </a:t>
            </a:r>
            <a:r>
              <a:rPr lang="en-US" sz="3600" dirty="0" smtClean="0"/>
              <a:t>Updates- </a:t>
            </a:r>
            <a:r>
              <a:rPr lang="en-US" sz="2800" dirty="0" smtClean="0"/>
              <a:t>Fair Season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C1B-43C2-D04D-AF8B-04FFAC00E192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4" t="9021" r="21886"/>
          <a:stretch/>
        </p:blipFill>
        <p:spPr>
          <a:xfrm rot="5400000">
            <a:off x="607129" y="920659"/>
            <a:ext cx="1579278" cy="211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4" y="2915244"/>
            <a:ext cx="2007677" cy="15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r="26590"/>
          <a:stretch/>
        </p:blipFill>
        <p:spPr>
          <a:xfrm rot="5400000">
            <a:off x="3068117" y="677873"/>
            <a:ext cx="1367156" cy="238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scontent-iad3-1.xx.fbcdn.net/v/t1.6435-9/s600x600/232457819_994641174689160_7029328873403766631_n.jpg?_nc_cat=100&amp;ccb=1-5&amp;_nc_sid=730e14&amp;_nc_ohc=kItLantcsiAAX-6IP_H&amp;_nc_ht=scontent-iad3-1.xx&amp;oh=fe75b1d4533f4e4cbe9a9219a00d55d5&amp;oe=6141AE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69" y="3116172"/>
            <a:ext cx="2289175" cy="13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3 people, people standing, animal and outdoor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/>
          <a:stretch/>
        </p:blipFill>
        <p:spPr bwMode="auto">
          <a:xfrm>
            <a:off x="4702370" y="3065472"/>
            <a:ext cx="2164820" cy="157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y be an image of 5 people, people standing and outdoo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41" y="2985244"/>
            <a:ext cx="2091448" cy="15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content-iad3-1.xx.fbcdn.net/v/t1.6435-9/p526x296/219727595_988923738594237_3889633691357325641_n.jpg?_nc_cat=110&amp;ccb=1-5&amp;_nc_sid=8bfeb9&amp;_nc_ohc=pzX1bowfRP8AX8XQXTM&amp;_nc_ht=scontent-iad3-1.xx&amp;oh=de1ef4b0a5b5096913cbfdbf5ea7cc0f&amp;oe=61417BBB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8"/>
          <a:stretch/>
        </p:blipFill>
        <p:spPr bwMode="auto">
          <a:xfrm>
            <a:off x="5096782" y="1221532"/>
            <a:ext cx="2260876" cy="1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iad3-1.xx.fbcdn.net/v/t1.6435-9/s600x600/237377179_1000071927479418_1115051906924509387_n.jpg?_nc_cat=111&amp;ccb=1-5&amp;_nc_sid=8bfeb9&amp;_nc_ohc=Qx3OtnyTgkoAX85tL1l&amp;_nc_ht=scontent-iad3-1.xx&amp;oh=f20c0159f0e665edb2ce8812c4830292&amp;oe=6140B2C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10" y="755419"/>
            <a:ext cx="1586179" cy="21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5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MD - colors">
      <a:dk1>
        <a:srgbClr val="2A2F30"/>
      </a:dk1>
      <a:lt1>
        <a:srgbClr val="F4F1F1"/>
      </a:lt1>
      <a:dk2>
        <a:srgbClr val="2A2F30"/>
      </a:dk2>
      <a:lt2>
        <a:srgbClr val="FFFFFE"/>
      </a:lt2>
      <a:accent1>
        <a:srgbClr val="C30A29"/>
      </a:accent1>
      <a:accent2>
        <a:srgbClr val="F9C51A"/>
      </a:accent2>
      <a:accent3>
        <a:srgbClr val="E68320"/>
      </a:accent3>
      <a:accent4>
        <a:srgbClr val="4070FF"/>
      </a:accent4>
      <a:accent5>
        <a:srgbClr val="60E653"/>
      </a:accent5>
      <a:accent6>
        <a:srgbClr val="2DE6C6"/>
      </a:accent6>
      <a:hlink>
        <a:srgbClr val="C30A29"/>
      </a:hlink>
      <a:folHlink>
        <a:srgbClr val="6F75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NRPowerPointTemplateV2_16X9.potx" id="{AA32715A-3C4E-4CFD-8206-36CAF092A92B}" vid="{9B64F87A-AF9A-4F64-939F-3B0EB90B82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AGNRPowerPointTemplateV2_16X9_extension</Template>
  <TotalTime>3388</TotalTime>
  <Words>1059</Words>
  <Application>Microsoft Office PowerPoint</Application>
  <PresentationFormat>On-screen Show (16:9)</PresentationFormat>
  <Paragraphs>184</Paragraphs>
  <Slides>26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Segoe UI Historic</vt:lpstr>
      <vt:lpstr>Office Theme</vt:lpstr>
      <vt:lpstr>Acrobat Document</vt:lpstr>
      <vt:lpstr>UME Administrative Monday</vt:lpstr>
      <vt:lpstr>Agenda:</vt:lpstr>
      <vt:lpstr>AD Report</vt:lpstr>
      <vt:lpstr>AD Report</vt:lpstr>
      <vt:lpstr>AD Report</vt:lpstr>
      <vt:lpstr>Operations Updates</vt:lpstr>
      <vt:lpstr>Program and Organizational Development Updates</vt:lpstr>
      <vt:lpstr>4-H Updates</vt:lpstr>
      <vt:lpstr>4-H Updates- Fair Season</vt:lpstr>
      <vt:lpstr>4-H Updates- Fairs &amp; Camps</vt:lpstr>
      <vt:lpstr>4-H Updates- 4-H Virtual Camp</vt:lpstr>
      <vt:lpstr>4-H Updates- 4-H Summer Programs</vt:lpstr>
      <vt:lpstr>4-H Updates- 4-H Leadership Summit &amp; Contests</vt:lpstr>
      <vt:lpstr>4-H Updates- Fall Retreat </vt:lpstr>
      <vt:lpstr>FCS Updates</vt:lpstr>
      <vt:lpstr>FCS Updates</vt:lpstr>
      <vt:lpstr>FCS Updates</vt:lpstr>
      <vt:lpstr>FCS Updates</vt:lpstr>
      <vt:lpstr>FCS Updates</vt:lpstr>
      <vt:lpstr>FCS Updates</vt:lpstr>
      <vt:lpstr>FCS Updates</vt:lpstr>
      <vt:lpstr>FCS Updates</vt:lpstr>
      <vt:lpstr>FCS Updates</vt:lpstr>
      <vt:lpstr>PowerPoint Presentation</vt:lpstr>
      <vt:lpstr>PowerPoint Presentation</vt:lpstr>
      <vt:lpstr>PowerPoint Presentation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Headline</dc:title>
  <dc:creator>binderg</dc:creator>
  <cp:lastModifiedBy>Peyton M Moncure</cp:lastModifiedBy>
  <cp:revision>89</cp:revision>
  <cp:lastPrinted>2021-08-18T23:28:02Z</cp:lastPrinted>
  <dcterms:created xsi:type="dcterms:W3CDTF">2018-02-09T22:10:21Z</dcterms:created>
  <dcterms:modified xsi:type="dcterms:W3CDTF">2021-08-18T23:36:45Z</dcterms:modified>
</cp:coreProperties>
</file>