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7.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7.jpg" ContentType="image/jpeg"/>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257" r:id="rId3"/>
    <p:sldId id="322" r:id="rId4"/>
    <p:sldId id="379" r:id="rId5"/>
    <p:sldId id="396" r:id="rId6"/>
    <p:sldId id="397" r:id="rId7"/>
    <p:sldId id="398" r:id="rId8"/>
    <p:sldId id="399" r:id="rId9"/>
    <p:sldId id="400" r:id="rId10"/>
    <p:sldId id="401" r:id="rId11"/>
    <p:sldId id="363" r:id="rId12"/>
    <p:sldId id="364" r:id="rId13"/>
    <p:sldId id="365" r:id="rId14"/>
    <p:sldId id="366" r:id="rId15"/>
    <p:sldId id="367" r:id="rId16"/>
    <p:sldId id="368" r:id="rId17"/>
    <p:sldId id="369" r:id="rId18"/>
    <p:sldId id="370" r:id="rId19"/>
    <p:sldId id="371" r:id="rId20"/>
    <p:sldId id="372" r:id="rId21"/>
    <p:sldId id="382" r:id="rId22"/>
    <p:sldId id="383" r:id="rId23"/>
    <p:sldId id="384" r:id="rId24"/>
    <p:sldId id="402" r:id="rId25"/>
    <p:sldId id="385" r:id="rId26"/>
    <p:sldId id="386" r:id="rId27"/>
    <p:sldId id="387" r:id="rId28"/>
    <p:sldId id="388" r:id="rId29"/>
    <p:sldId id="373" r:id="rId30"/>
    <p:sldId id="374" r:id="rId31"/>
    <p:sldId id="375" r:id="rId32"/>
    <p:sldId id="376" r:id="rId33"/>
    <p:sldId id="377" r:id="rId34"/>
    <p:sldId id="378" r:id="rId35"/>
    <p:sldId id="395" r:id="rId36"/>
    <p:sldId id="389" r:id="rId37"/>
    <p:sldId id="390" r:id="rId38"/>
    <p:sldId id="391" r:id="rId39"/>
    <p:sldId id="392" r:id="rId40"/>
    <p:sldId id="362" r:id="rId41"/>
    <p:sldId id="262" r:id="rId4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7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984AC3-586D-41A7-BCD0-895D6D86E309}" v="18" dt="2019-12-13T15:20:42.450"/>
    <p1510:client id="{65D7B69A-9A51-4880-A9C3-C36DEDC0921D}" v="18" dt="2020-07-27T12:09:17.697"/>
    <p1510:client id="{67B1E3CC-4984-4DCC-AA7F-1E43CF6FF2F6}" v="241" dt="2021-05-23T03:41:51.769"/>
    <p1510:client id="{C6161BC1-C90D-4D54-9A1D-DFC1BA948F93}" v="155" dt="2021-05-19T21:35:21.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0" autoAdjust="0"/>
    <p:restoredTop sz="94692" autoAdjust="0"/>
  </p:normalViewPr>
  <p:slideViewPr>
    <p:cSldViewPr>
      <p:cViewPr varScale="1">
        <p:scale>
          <a:sx n="121" d="100"/>
          <a:sy n="121" d="100"/>
        </p:scale>
        <p:origin x="354"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71" d="100"/>
          <a:sy n="71" d="100"/>
        </p:scale>
        <p:origin x="302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34984AC3-586D-41A7-BCD0-895D6D86E309}"/>
    <pc:docChg chg="modSld">
      <pc:chgData name="" userId="" providerId="" clId="Web-{34984AC3-586D-41A7-BCD0-895D6D86E309}" dt="2019-12-13T15:20:42.450" v="15" actId="20577"/>
      <pc:docMkLst>
        <pc:docMk/>
      </pc:docMkLst>
      <pc:sldChg chg="modSp">
        <pc:chgData name="" userId="" providerId="" clId="Web-{34984AC3-586D-41A7-BCD0-895D6D86E309}" dt="2019-12-13T15:19:51.872" v="5" actId="20577"/>
        <pc:sldMkLst>
          <pc:docMk/>
          <pc:sldMk cId="2941228745" sldId="256"/>
        </pc:sldMkLst>
        <pc:spChg chg="mod">
          <ac:chgData name="" userId="" providerId="" clId="Web-{34984AC3-586D-41A7-BCD0-895D6D86E309}" dt="2019-12-13T15:19:51.872" v="5" actId="20577"/>
          <ac:spMkLst>
            <pc:docMk/>
            <pc:sldMk cId="2941228745" sldId="256"/>
            <ac:spMk id="3" creationId="{00000000-0000-0000-0000-000000000000}"/>
          </ac:spMkLst>
        </pc:spChg>
      </pc:sldChg>
      <pc:sldChg chg="modSp">
        <pc:chgData name="" userId="" providerId="" clId="Web-{34984AC3-586D-41A7-BCD0-895D6D86E309}" dt="2019-12-13T15:20:42.450" v="14" actId="20577"/>
        <pc:sldMkLst>
          <pc:docMk/>
          <pc:sldMk cId="3373951986" sldId="257"/>
        </pc:sldMkLst>
        <pc:spChg chg="mod">
          <ac:chgData name="" userId="" providerId="" clId="Web-{34984AC3-586D-41A7-BCD0-895D6D86E309}" dt="2019-12-13T15:20:42.450" v="14" actId="20577"/>
          <ac:spMkLst>
            <pc:docMk/>
            <pc:sldMk cId="3373951986" sldId="257"/>
            <ac:spMk id="3" creationId="{00000000-0000-0000-0000-000000000000}"/>
          </ac:spMkLst>
        </pc:spChg>
      </pc:sldChg>
    </pc:docChg>
  </pc:docChgLst>
  <pc:docChgLst>
    <pc:chgData name="Jinhee Kim" clId="Web-{67B1E3CC-4984-4DCC-AA7F-1E43CF6FF2F6}"/>
    <pc:docChg chg="addSld modSld">
      <pc:chgData name="Jinhee Kim" userId="" providerId="" clId="Web-{67B1E3CC-4984-4DCC-AA7F-1E43CF6FF2F6}" dt="2021-05-23T03:41:50.519" v="117" actId="20577"/>
      <pc:docMkLst>
        <pc:docMk/>
      </pc:docMkLst>
      <pc:sldChg chg="modSp">
        <pc:chgData name="Jinhee Kim" userId="" providerId="" clId="Web-{67B1E3CC-4984-4DCC-AA7F-1E43CF6FF2F6}" dt="2021-05-23T03:41:13.190" v="112" actId="20577"/>
        <pc:sldMkLst>
          <pc:docMk/>
          <pc:sldMk cId="4054595078" sldId="386"/>
        </pc:sldMkLst>
        <pc:spChg chg="mod">
          <ac:chgData name="Jinhee Kim" userId="" providerId="" clId="Web-{67B1E3CC-4984-4DCC-AA7F-1E43CF6FF2F6}" dt="2021-05-23T03:41:13.190" v="112" actId="20577"/>
          <ac:spMkLst>
            <pc:docMk/>
            <pc:sldMk cId="4054595078" sldId="386"/>
            <ac:spMk id="3" creationId="{00000000-0000-0000-0000-000000000000}"/>
          </ac:spMkLst>
        </pc:spChg>
      </pc:sldChg>
      <pc:sldChg chg="modSp">
        <pc:chgData name="Jinhee Kim" userId="" providerId="" clId="Web-{67B1E3CC-4984-4DCC-AA7F-1E43CF6FF2F6}" dt="2021-05-23T03:41:19.690" v="114" actId="20577"/>
        <pc:sldMkLst>
          <pc:docMk/>
          <pc:sldMk cId="1668318310" sldId="387"/>
        </pc:sldMkLst>
        <pc:spChg chg="mod">
          <ac:chgData name="Jinhee Kim" userId="" providerId="" clId="Web-{67B1E3CC-4984-4DCC-AA7F-1E43CF6FF2F6}" dt="2021-05-23T03:41:19.690" v="114" actId="20577"/>
          <ac:spMkLst>
            <pc:docMk/>
            <pc:sldMk cId="1668318310" sldId="387"/>
            <ac:spMk id="3" creationId="{00000000-0000-0000-0000-000000000000}"/>
          </ac:spMkLst>
        </pc:spChg>
      </pc:sldChg>
      <pc:sldChg chg="modSp">
        <pc:chgData name="Jinhee Kim" userId="" providerId="" clId="Web-{67B1E3CC-4984-4DCC-AA7F-1E43CF6FF2F6}" dt="2021-05-23T03:41:50.519" v="117" actId="20577"/>
        <pc:sldMkLst>
          <pc:docMk/>
          <pc:sldMk cId="1549845096" sldId="388"/>
        </pc:sldMkLst>
        <pc:spChg chg="mod">
          <ac:chgData name="Jinhee Kim" userId="" providerId="" clId="Web-{67B1E3CC-4984-4DCC-AA7F-1E43CF6FF2F6}" dt="2021-05-23T03:41:50.519" v="117" actId="20577"/>
          <ac:spMkLst>
            <pc:docMk/>
            <pc:sldMk cId="1549845096" sldId="388"/>
            <ac:spMk id="3" creationId="{00000000-0000-0000-0000-000000000000}"/>
          </ac:spMkLst>
        </pc:spChg>
      </pc:sldChg>
      <pc:sldChg chg="modSp new">
        <pc:chgData name="Jinhee Kim" userId="" providerId="" clId="Web-{67B1E3CC-4984-4DCC-AA7F-1E43CF6FF2F6}" dt="2021-05-23T03:39:54.844" v="111" actId="20577"/>
        <pc:sldMkLst>
          <pc:docMk/>
          <pc:sldMk cId="505549344" sldId="402"/>
        </pc:sldMkLst>
        <pc:spChg chg="mod">
          <ac:chgData name="Jinhee Kim" userId="" providerId="" clId="Web-{67B1E3CC-4984-4DCC-AA7F-1E43CF6FF2F6}" dt="2021-05-23T03:25:24.711" v="3" actId="20577"/>
          <ac:spMkLst>
            <pc:docMk/>
            <pc:sldMk cId="505549344" sldId="402"/>
            <ac:spMk id="2" creationId="{C543BAD3-CC59-422F-A592-B49997A77BF0}"/>
          </ac:spMkLst>
        </pc:spChg>
        <pc:spChg chg="mod">
          <ac:chgData name="Jinhee Kim" userId="" providerId="" clId="Web-{67B1E3CC-4984-4DCC-AA7F-1E43CF6FF2F6}" dt="2021-05-23T03:39:54.844" v="111" actId="20577"/>
          <ac:spMkLst>
            <pc:docMk/>
            <pc:sldMk cId="505549344" sldId="402"/>
            <ac:spMk id="3" creationId="{AF87F13E-3E9C-424A-B801-ACBB617C38B1}"/>
          </ac:spMkLst>
        </pc:spChg>
      </pc:sldChg>
    </pc:docChg>
  </pc:docChgLst>
  <pc:docChgLst>
    <pc:chgData name="Jinhee Kim" clId="Web-{C6161BC1-C90D-4D54-9A1D-DFC1BA948F93}"/>
    <pc:docChg chg="modSld">
      <pc:chgData name="Jinhee Kim" userId="" providerId="" clId="Web-{C6161BC1-C90D-4D54-9A1D-DFC1BA948F93}" dt="2021-05-19T21:35:21.936" v="100" actId="1076"/>
      <pc:docMkLst>
        <pc:docMk/>
      </pc:docMkLst>
      <pc:sldChg chg="addSp modSp">
        <pc:chgData name="Jinhee Kim" userId="" providerId="" clId="Web-{C6161BC1-C90D-4D54-9A1D-DFC1BA948F93}" dt="2021-05-19T21:27:09.470" v="7" actId="1076"/>
        <pc:sldMkLst>
          <pc:docMk/>
          <pc:sldMk cId="2514581586" sldId="382"/>
        </pc:sldMkLst>
        <pc:picChg chg="add mod modCrop">
          <ac:chgData name="Jinhee Kim" userId="" providerId="" clId="Web-{C6161BC1-C90D-4D54-9A1D-DFC1BA948F93}" dt="2021-05-19T21:27:04.157" v="5" actId="1076"/>
          <ac:picMkLst>
            <pc:docMk/>
            <pc:sldMk cId="2514581586" sldId="382"/>
            <ac:picMk id="6" creationId="{18283591-1E83-41F7-8327-58C705DB7E2D}"/>
          </ac:picMkLst>
        </pc:picChg>
        <pc:picChg chg="mod">
          <ac:chgData name="Jinhee Kim" userId="" providerId="" clId="Web-{C6161BC1-C90D-4D54-9A1D-DFC1BA948F93}" dt="2021-05-19T21:27:06.954" v="6" actId="1076"/>
          <ac:picMkLst>
            <pc:docMk/>
            <pc:sldMk cId="2514581586" sldId="382"/>
            <ac:picMk id="8" creationId="{00000000-0000-0000-0000-000000000000}"/>
          </ac:picMkLst>
        </pc:picChg>
        <pc:picChg chg="mod">
          <ac:chgData name="Jinhee Kim" userId="" providerId="" clId="Web-{C6161BC1-C90D-4D54-9A1D-DFC1BA948F93}" dt="2021-05-19T21:27:09.470" v="7" actId="1076"/>
          <ac:picMkLst>
            <pc:docMk/>
            <pc:sldMk cId="2514581586" sldId="382"/>
            <ac:picMk id="9" creationId="{00000000-0000-0000-0000-000000000000}"/>
          </ac:picMkLst>
        </pc:picChg>
      </pc:sldChg>
      <pc:sldChg chg="modSp modNotes">
        <pc:chgData name="Jinhee Kim" userId="" providerId="" clId="Web-{C6161BC1-C90D-4D54-9A1D-DFC1BA948F93}" dt="2021-05-19T21:33:26.793" v="78" actId="1076"/>
        <pc:sldMkLst>
          <pc:docMk/>
          <pc:sldMk cId="2984431905" sldId="383"/>
        </pc:sldMkLst>
        <pc:spChg chg="mod">
          <ac:chgData name="Jinhee Kim" userId="" providerId="" clId="Web-{C6161BC1-C90D-4D54-9A1D-DFC1BA948F93}" dt="2021-05-19T21:33:21.449" v="76" actId="20577"/>
          <ac:spMkLst>
            <pc:docMk/>
            <pc:sldMk cId="2984431905" sldId="383"/>
            <ac:spMk id="7" creationId="{00000000-0000-0000-0000-000000000000}"/>
          </ac:spMkLst>
        </pc:spChg>
        <pc:picChg chg="mod">
          <ac:chgData name="Jinhee Kim" userId="" providerId="" clId="Web-{C6161BC1-C90D-4D54-9A1D-DFC1BA948F93}" dt="2021-05-19T21:33:26.793" v="78" actId="1076"/>
          <ac:picMkLst>
            <pc:docMk/>
            <pc:sldMk cId="2984431905" sldId="383"/>
            <ac:picMk id="8" creationId="{00000000-0000-0000-0000-000000000000}"/>
          </ac:picMkLst>
        </pc:picChg>
      </pc:sldChg>
      <pc:sldChg chg="addSp delSp modSp">
        <pc:chgData name="Jinhee Kim" userId="" providerId="" clId="Web-{C6161BC1-C90D-4D54-9A1D-DFC1BA948F93}" dt="2021-05-19T21:35:21.936" v="100" actId="1076"/>
        <pc:sldMkLst>
          <pc:docMk/>
          <pc:sldMk cId="2672487949" sldId="384"/>
        </pc:sldMkLst>
        <pc:spChg chg="add del mod">
          <ac:chgData name="Jinhee Kim" userId="" providerId="" clId="Web-{C6161BC1-C90D-4D54-9A1D-DFC1BA948F93}" dt="2021-05-19T21:35:10.186" v="94"/>
          <ac:spMkLst>
            <pc:docMk/>
            <pc:sldMk cId="2672487949" sldId="384"/>
            <ac:spMk id="3" creationId="{825B2E91-A0B3-4FCB-B0E4-44FFF68A1F87}"/>
          </ac:spMkLst>
        </pc:spChg>
        <pc:picChg chg="mod">
          <ac:chgData name="Jinhee Kim" userId="" providerId="" clId="Web-{C6161BC1-C90D-4D54-9A1D-DFC1BA948F93}" dt="2021-05-19T21:35:21.936" v="100" actId="1076"/>
          <ac:picMkLst>
            <pc:docMk/>
            <pc:sldMk cId="2672487949" sldId="384"/>
            <ac:picMk id="5" creationId="{00000000-0000-0000-0000-000000000000}"/>
          </ac:picMkLst>
        </pc:picChg>
        <pc:picChg chg="mod">
          <ac:chgData name="Jinhee Kim" userId="" providerId="" clId="Web-{C6161BC1-C90D-4D54-9A1D-DFC1BA948F93}" dt="2021-05-19T21:35:18.858" v="98" actId="14100"/>
          <ac:picMkLst>
            <pc:docMk/>
            <pc:sldMk cId="2672487949" sldId="384"/>
            <ac:picMk id="6" creationId="{00000000-0000-0000-0000-000000000000}"/>
          </ac:picMkLst>
        </pc:picChg>
      </pc:sldChg>
      <pc:sldChg chg="addSp modSp">
        <pc:chgData name="Jinhee Kim" userId="" providerId="" clId="Web-{C6161BC1-C90D-4D54-9A1D-DFC1BA948F93}" dt="2021-05-19T21:31:43.400" v="72" actId="1076"/>
        <pc:sldMkLst>
          <pc:docMk/>
          <pc:sldMk cId="1549845096" sldId="388"/>
        </pc:sldMkLst>
        <pc:spChg chg="mod">
          <ac:chgData name="Jinhee Kim" userId="" providerId="" clId="Web-{C6161BC1-C90D-4D54-9A1D-DFC1BA948F93}" dt="2021-05-19T21:31:42.212" v="71" actId="20577"/>
          <ac:spMkLst>
            <pc:docMk/>
            <pc:sldMk cId="1549845096" sldId="388"/>
            <ac:spMk id="3" creationId="{00000000-0000-0000-0000-000000000000}"/>
          </ac:spMkLst>
        </pc:spChg>
        <pc:picChg chg="add mod">
          <ac:chgData name="Jinhee Kim" userId="" providerId="" clId="Web-{C6161BC1-C90D-4D54-9A1D-DFC1BA948F93}" dt="2021-05-19T21:31:43.400" v="72" actId="1076"/>
          <ac:picMkLst>
            <pc:docMk/>
            <pc:sldMk cId="1549845096" sldId="388"/>
            <ac:picMk id="2" creationId="{5CDCDF85-A05E-4BD8-BE97-BA599361C283}"/>
          </ac:picMkLst>
        </pc:picChg>
      </pc:sldChg>
    </pc:docChg>
  </pc:docChgLst>
  <pc:docChgLst>
    <pc:chgData name="Peyton Moncure" userId="ucL+4lfHqnMR3o88bTTj3e1WZYpMfaIIdtd1gwMgc4g=" providerId="None" clId="Web-{65D7B69A-9A51-4880-A9C3-C36DEDC0921D}"/>
    <pc:docChg chg="modSld">
      <pc:chgData name="Peyton Moncure" userId="ucL+4lfHqnMR3o88bTTj3e1WZYpMfaIIdtd1gwMgc4g=" providerId="None" clId="Web-{65D7B69A-9A51-4880-A9C3-C36DEDC0921D}" dt="2020-07-27T12:09:17.494" v="15" actId="20577"/>
      <pc:docMkLst>
        <pc:docMk/>
      </pc:docMkLst>
      <pc:sldChg chg="modSp">
        <pc:chgData name="Peyton Moncure" userId="ucL+4lfHqnMR3o88bTTj3e1WZYpMfaIIdtd1gwMgc4g=" providerId="None" clId="Web-{65D7B69A-9A51-4880-A9C3-C36DEDC0921D}" dt="2020-07-27T12:09:08.931" v="6" actId="20577"/>
        <pc:sldMkLst>
          <pc:docMk/>
          <pc:sldMk cId="3373951986" sldId="257"/>
        </pc:sldMkLst>
        <pc:spChg chg="mod">
          <ac:chgData name="Peyton Moncure" userId="ucL+4lfHqnMR3o88bTTj3e1WZYpMfaIIdtd1gwMgc4g=" providerId="None" clId="Web-{65D7B69A-9A51-4880-A9C3-C36DEDC0921D}" dt="2020-07-27T12:09:08.931" v="6" actId="20577"/>
          <ac:spMkLst>
            <pc:docMk/>
            <pc:sldMk cId="3373951986" sldId="257"/>
            <ac:spMk id="3" creationId="{00000000-0000-0000-0000-000000000000}"/>
          </ac:spMkLst>
        </pc:spChg>
      </pc:sldChg>
      <pc:sldChg chg="modSp">
        <pc:chgData name="Peyton Moncure" userId="ucL+4lfHqnMR3o88bTTj3e1WZYpMfaIIdtd1gwMgc4g=" providerId="None" clId="Web-{65D7B69A-9A51-4880-A9C3-C36DEDC0921D}" dt="2020-07-27T12:09:15.790" v="13" actId="20577"/>
        <pc:sldMkLst>
          <pc:docMk/>
          <pc:sldMk cId="2032161265" sldId="265"/>
        </pc:sldMkLst>
        <pc:spChg chg="mod">
          <ac:chgData name="Peyton Moncure" userId="ucL+4lfHqnMR3o88bTTj3e1WZYpMfaIIdtd1gwMgc4g=" providerId="None" clId="Web-{65D7B69A-9A51-4880-A9C3-C36DEDC0921D}" dt="2020-07-27T12:09:15.790" v="13" actId="20577"/>
          <ac:spMkLst>
            <pc:docMk/>
            <pc:sldMk cId="2032161265" sldId="265"/>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67" tIns="46584" rIns="93167" bIns="46584" rtlCol="0"/>
          <a:lstStyle>
            <a:lvl1pPr algn="r">
              <a:defRPr sz="1200"/>
            </a:lvl1pPr>
          </a:lstStyle>
          <a:p>
            <a:fld id="{4E24851E-22DF-44FD-A4D7-35489F6EBCB3}" type="datetimeFigureOut">
              <a:rPr lang="en-US" smtClean="0"/>
              <a:t>5/25/2021</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67" tIns="46584" rIns="93167" bIns="4658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67" tIns="46584" rIns="93167" bIns="46584" rtlCol="0" anchor="b"/>
          <a:lstStyle>
            <a:lvl1pPr algn="r">
              <a:defRPr sz="1200"/>
            </a:lvl1pPr>
          </a:lstStyle>
          <a:p>
            <a:fld id="{46A2778B-C396-4065-B272-4419BFE3EE39}" type="slidenum">
              <a:rPr lang="en-US" smtClean="0"/>
              <a:t>‹#›</a:t>
            </a:fld>
            <a:endParaRPr lang="en-US"/>
          </a:p>
        </p:txBody>
      </p:sp>
    </p:spTree>
    <p:extLst>
      <p:ext uri="{BB962C8B-B14F-4D97-AF65-F5344CB8AC3E}">
        <p14:creationId xmlns:p14="http://schemas.microsoft.com/office/powerpoint/2010/main" val="2792203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7" tIns="46584" rIns="93167" bIns="46584"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7" tIns="46584" rIns="93167" bIns="46584" rtlCol="0"/>
          <a:lstStyle>
            <a:lvl1pPr algn="r">
              <a:defRPr sz="1200"/>
            </a:lvl1pPr>
          </a:lstStyle>
          <a:p>
            <a:fld id="{5A94EBEC-116E-41E5-B7FF-E8281C7B7668}" type="datetimeFigureOut">
              <a:rPr lang="en-US" smtClean="0"/>
              <a:t>5/25/2021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7" tIns="46584" rIns="93167" bIns="46584"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7" tIns="46584" rIns="93167"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7" tIns="46584" rIns="93167" bIns="46584" rtlCol="0" anchor="b"/>
          <a:lstStyle>
            <a:lvl1pPr algn="r">
              <a:defRPr sz="1200"/>
            </a:lvl1pPr>
          </a:lstStyle>
          <a:p>
            <a:fld id="{76EAA748-3B1E-4294-963F-7A4519717314}" type="slidenum">
              <a:rPr lang="en-US" smtClean="0"/>
              <a:t>‹#›</a:t>
            </a:fld>
            <a:endParaRPr lang="en-US"/>
          </a:p>
        </p:txBody>
      </p:sp>
    </p:spTree>
    <p:extLst>
      <p:ext uri="{BB962C8B-B14F-4D97-AF65-F5344CB8AC3E}">
        <p14:creationId xmlns:p14="http://schemas.microsoft.com/office/powerpoint/2010/main" val="369326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mbieveno@umd.ed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channel/UCO6WnuI2jsIhv7Gth4ANv6Q"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xtension.umd.edu/programs/family-consumer-sciences/mental-health-well-being" TargetMode="External"/><Relationship Id="rId4" Type="http://schemas.openxmlformats.org/officeDocument/2006/relationships/hyperlink" Target="https://extension.umd.edu/programs/agriculture-food-systems/program-areas/integrated-programs/farm-stress-management"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Maryland Agricultural &amp; Resource Based-Industry Development Corporation </a:t>
            </a:r>
          </a:p>
          <a:p>
            <a:endParaRPr lang="en-US" dirty="0"/>
          </a:p>
        </p:txBody>
      </p:sp>
      <p:sp>
        <p:nvSpPr>
          <p:cNvPr id="4" name="Slide Number Placeholder 3"/>
          <p:cNvSpPr>
            <a:spLocks noGrp="1"/>
          </p:cNvSpPr>
          <p:nvPr>
            <p:ph type="sldNum" sz="quarter" idx="10"/>
          </p:nvPr>
        </p:nvSpPr>
        <p:spPr/>
        <p:txBody>
          <a:bodyPr/>
          <a:lstStyle/>
          <a:p>
            <a:fld id="{76EAA748-3B1E-4294-963F-7A4519717314}" type="slidenum">
              <a:rPr lang="en-US" smtClean="0"/>
              <a:t>12</a:t>
            </a:fld>
            <a:endParaRPr lang="en-US"/>
          </a:p>
        </p:txBody>
      </p:sp>
    </p:spTree>
    <p:extLst>
      <p:ext uri="{BB962C8B-B14F-4D97-AF65-F5344CB8AC3E}">
        <p14:creationId xmlns:p14="http://schemas.microsoft.com/office/powerpoint/2010/main" val="1247782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31</a:t>
            </a:fld>
            <a:endParaRPr lang="en-US"/>
          </a:p>
        </p:txBody>
      </p:sp>
    </p:spTree>
    <p:extLst>
      <p:ext uri="{BB962C8B-B14F-4D97-AF65-F5344CB8AC3E}">
        <p14:creationId xmlns:p14="http://schemas.microsoft.com/office/powerpoint/2010/main" val="2364565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32</a:t>
            </a:fld>
            <a:endParaRPr lang="en-US"/>
          </a:p>
        </p:txBody>
      </p:sp>
    </p:spTree>
    <p:extLst>
      <p:ext uri="{BB962C8B-B14F-4D97-AF65-F5344CB8AC3E}">
        <p14:creationId xmlns:p14="http://schemas.microsoft.com/office/powerpoint/2010/main" val="117859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33</a:t>
            </a:fld>
            <a:endParaRPr lang="en-US"/>
          </a:p>
        </p:txBody>
      </p:sp>
    </p:spTree>
    <p:extLst>
      <p:ext uri="{BB962C8B-B14F-4D97-AF65-F5344CB8AC3E}">
        <p14:creationId xmlns:p14="http://schemas.microsoft.com/office/powerpoint/2010/main" val="3285242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34</a:t>
            </a:fld>
            <a:endParaRPr lang="en-US"/>
          </a:p>
        </p:txBody>
      </p:sp>
    </p:spTree>
    <p:extLst>
      <p:ext uri="{BB962C8B-B14F-4D97-AF65-F5344CB8AC3E}">
        <p14:creationId xmlns:p14="http://schemas.microsoft.com/office/powerpoint/2010/main" val="38163241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35</a:t>
            </a:fld>
            <a:endParaRPr lang="en-US"/>
          </a:p>
        </p:txBody>
      </p:sp>
    </p:spTree>
    <p:extLst>
      <p:ext uri="{BB962C8B-B14F-4D97-AF65-F5344CB8AC3E}">
        <p14:creationId xmlns:p14="http://schemas.microsoft.com/office/powerpoint/2010/main" val="1059662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u="none" dirty="0"/>
          </a:p>
        </p:txBody>
      </p:sp>
      <p:sp>
        <p:nvSpPr>
          <p:cNvPr id="4" name="Slide Number Placeholder 3"/>
          <p:cNvSpPr>
            <a:spLocks noGrp="1"/>
          </p:cNvSpPr>
          <p:nvPr>
            <p:ph type="sldNum" sz="quarter" idx="10"/>
          </p:nvPr>
        </p:nvSpPr>
        <p:spPr/>
        <p:txBody>
          <a:bodyPr/>
          <a:lstStyle/>
          <a:p>
            <a:fld id="{76EAA748-3B1E-4294-963F-7A4519717314}" type="slidenum">
              <a:rPr lang="en-US" smtClean="0"/>
              <a:t>36</a:t>
            </a:fld>
            <a:endParaRPr lang="en-US"/>
          </a:p>
        </p:txBody>
      </p:sp>
    </p:spTree>
    <p:extLst>
      <p:ext uri="{BB962C8B-B14F-4D97-AF65-F5344CB8AC3E}">
        <p14:creationId xmlns:p14="http://schemas.microsoft.com/office/powerpoint/2010/main" val="3327036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AA748-3B1E-4294-963F-7A4519717314}" type="slidenum">
              <a:rPr lang="en-US" smtClean="0"/>
              <a:t>37</a:t>
            </a:fld>
            <a:endParaRPr lang="en-US"/>
          </a:p>
        </p:txBody>
      </p:sp>
    </p:spTree>
    <p:extLst>
      <p:ext uri="{BB962C8B-B14F-4D97-AF65-F5344CB8AC3E}">
        <p14:creationId xmlns:p14="http://schemas.microsoft.com/office/powerpoint/2010/main" val="122268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https://ansc-old.seed.umd.edu/news/dr-burk-elected-chair-board-national-association-equine-affiliated-academics-naeaa</a:t>
            </a:r>
          </a:p>
          <a:p>
            <a:endParaRPr lang="en-US" dirty="0"/>
          </a:p>
        </p:txBody>
      </p:sp>
      <p:sp>
        <p:nvSpPr>
          <p:cNvPr id="4" name="Slide Number Placeholder 3"/>
          <p:cNvSpPr>
            <a:spLocks noGrp="1"/>
          </p:cNvSpPr>
          <p:nvPr>
            <p:ph type="sldNum" sz="quarter" idx="10"/>
          </p:nvPr>
        </p:nvSpPr>
        <p:spPr/>
        <p:txBody>
          <a:bodyPr/>
          <a:lstStyle/>
          <a:p>
            <a:fld id="{76EAA748-3B1E-4294-963F-7A4519717314}" type="slidenum">
              <a:rPr lang="en-US" smtClean="0"/>
              <a:t>13</a:t>
            </a:fld>
            <a:endParaRPr lang="en-US"/>
          </a:p>
        </p:txBody>
      </p:sp>
    </p:spTree>
    <p:extLst>
      <p:ext uri="{BB962C8B-B14F-4D97-AF65-F5344CB8AC3E}">
        <p14:creationId xmlns:p14="http://schemas.microsoft.com/office/powerpoint/2010/main" val="295774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Off-Campus Staff Excellence Award: Susan Barnes</a:t>
            </a:r>
          </a:p>
          <a:p>
            <a:r>
              <a:rPr lang="en-US" dirty="0"/>
              <a:t>https://ansc-old.seed.umd.edu/news/dr-burk-elected-chair-board-national-association-equine-affiliated-academics-naeaa</a:t>
            </a:r>
          </a:p>
          <a:p>
            <a:endParaRPr lang="en-US" dirty="0"/>
          </a:p>
        </p:txBody>
      </p:sp>
      <p:sp>
        <p:nvSpPr>
          <p:cNvPr id="4" name="Slide Number Placeholder 3"/>
          <p:cNvSpPr>
            <a:spLocks noGrp="1"/>
          </p:cNvSpPr>
          <p:nvPr>
            <p:ph type="sldNum" sz="quarter" idx="10"/>
          </p:nvPr>
        </p:nvSpPr>
        <p:spPr/>
        <p:txBody>
          <a:bodyPr/>
          <a:lstStyle/>
          <a:p>
            <a:fld id="{76EAA748-3B1E-4294-963F-7A4519717314}" type="slidenum">
              <a:rPr lang="en-US" smtClean="0"/>
              <a:t>14</a:t>
            </a:fld>
            <a:endParaRPr lang="en-US"/>
          </a:p>
        </p:txBody>
      </p:sp>
    </p:spTree>
    <p:extLst>
      <p:ext uri="{BB962C8B-B14F-4D97-AF65-F5344CB8AC3E}">
        <p14:creationId xmlns:p14="http://schemas.microsoft.com/office/powerpoint/2010/main" val="262072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EAA748-3B1E-4294-963F-7A4519717314}" type="slidenum">
              <a:rPr lang="en-US" smtClean="0"/>
              <a:t>15</a:t>
            </a:fld>
            <a:endParaRPr lang="en-US"/>
          </a:p>
        </p:txBody>
      </p:sp>
    </p:spTree>
    <p:extLst>
      <p:ext uri="{BB962C8B-B14F-4D97-AF65-F5344CB8AC3E}">
        <p14:creationId xmlns:p14="http://schemas.microsoft.com/office/powerpoint/2010/main" val="3214147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 Moyle, Jenny Rhodes, Maegan Perdue</a:t>
            </a:r>
            <a:r>
              <a:rPr lang="en-US" baseline="0" dirty="0"/>
              <a:t>, and Sheila Oscar</a:t>
            </a:r>
          </a:p>
          <a:p>
            <a:r>
              <a:rPr lang="en-US" baseline="0" dirty="0"/>
              <a:t>Sponsored by Northeast Ag, Jones Hamilton, and </a:t>
            </a:r>
            <a:r>
              <a:rPr lang="en-US" baseline="0" dirty="0" err="1"/>
              <a:t>Munters</a:t>
            </a:r>
            <a:endParaRPr lang="en-US" baseline="0" dirty="0"/>
          </a:p>
          <a:p>
            <a:endParaRPr lang="en-US" dirty="0"/>
          </a:p>
        </p:txBody>
      </p:sp>
      <p:sp>
        <p:nvSpPr>
          <p:cNvPr id="4" name="Slide Number Placeholder 3"/>
          <p:cNvSpPr>
            <a:spLocks noGrp="1"/>
          </p:cNvSpPr>
          <p:nvPr>
            <p:ph type="sldNum" sz="quarter" idx="10"/>
          </p:nvPr>
        </p:nvSpPr>
        <p:spPr/>
        <p:txBody>
          <a:bodyPr/>
          <a:lstStyle/>
          <a:p>
            <a:fld id="{76EAA748-3B1E-4294-963F-7A4519717314}" type="slidenum">
              <a:rPr lang="en-US" smtClean="0"/>
              <a:t>16</a:t>
            </a:fld>
            <a:endParaRPr lang="en-US"/>
          </a:p>
        </p:txBody>
      </p:sp>
    </p:spTree>
    <p:extLst>
      <p:ext uri="{BB962C8B-B14F-4D97-AF65-F5344CB8AC3E}">
        <p14:creationId xmlns:p14="http://schemas.microsoft.com/office/powerpoint/2010/main" val="353926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Michael </a:t>
            </a:r>
            <a:r>
              <a:rPr lang="en-US" sz="1200" b="0" i="0" kern="1200" dirty="0" err="1">
                <a:solidFill>
                  <a:schemeClr val="tx1"/>
                </a:solidFill>
                <a:effectLst/>
                <a:latin typeface="+mn-lt"/>
                <a:ea typeface="+mn-ea"/>
                <a:cs typeface="+mn-cs"/>
              </a:rPr>
              <a:t>Bievenour</a:t>
            </a:r>
            <a:r>
              <a:rPr lang="en-US" sz="1200" b="0" i="0" kern="1200" dirty="0">
                <a:solidFill>
                  <a:schemeClr val="tx1"/>
                </a:solidFill>
                <a:effectLst/>
                <a:latin typeface="+mn-lt"/>
                <a:ea typeface="+mn-ea"/>
                <a:cs typeface="+mn-cs"/>
              </a:rPr>
              <a:t> is the Financial Educator in the Worcester County Office.  He comes to us after working in the Public School System for 28 years.  During that time he had taught Technology Education in High School for 13 years and was an Assistant Principal for 15 years working at all levels PK through 12. He also brings to us experience teaching adults through teaching public school teachers as well as teaching at his local Community College and Universities.  His educational experience is that attended California University of Pennsylvania (BS) and Ball State University (MA) earning both degrees in Technology Education.  Mike currently resides in Wicomico County with his wife </a:t>
            </a:r>
            <a:r>
              <a:rPr lang="en-US" sz="1200" b="0" i="0" kern="1200" dirty="0" err="1">
                <a:solidFill>
                  <a:schemeClr val="tx1"/>
                </a:solidFill>
                <a:effectLst/>
                <a:latin typeface="+mn-lt"/>
                <a:ea typeface="+mn-ea"/>
                <a:cs typeface="+mn-cs"/>
              </a:rPr>
              <a:t>Ronna</a:t>
            </a:r>
            <a:r>
              <a:rPr lang="en-US" sz="1200" b="0" i="0" kern="1200" dirty="0">
                <a:solidFill>
                  <a:schemeClr val="tx1"/>
                </a:solidFill>
                <a:effectLst/>
                <a:latin typeface="+mn-lt"/>
                <a:ea typeface="+mn-ea"/>
                <a:cs typeface="+mn-cs"/>
              </a:rPr>
              <a:t> who is a teacher and has two children Carsten who is working and </a:t>
            </a:r>
            <a:r>
              <a:rPr lang="en-US" sz="1200" b="0" i="0" kern="1200" dirty="0" err="1">
                <a:solidFill>
                  <a:schemeClr val="tx1"/>
                </a:solidFill>
                <a:effectLst/>
                <a:latin typeface="+mn-lt"/>
                <a:ea typeface="+mn-ea"/>
                <a:cs typeface="+mn-cs"/>
              </a:rPr>
              <a:t>Klaira</a:t>
            </a:r>
            <a:r>
              <a:rPr lang="en-US" sz="1200" b="0" i="0" kern="1200" dirty="0">
                <a:solidFill>
                  <a:schemeClr val="tx1"/>
                </a:solidFill>
                <a:effectLst/>
                <a:latin typeface="+mn-lt"/>
                <a:ea typeface="+mn-ea"/>
                <a:cs typeface="+mn-cs"/>
              </a:rPr>
              <a:t> who is attending college.   Please feel free to reach out to Michael </a:t>
            </a:r>
            <a:r>
              <a:rPr lang="en-US" sz="1200" b="0" i="0" kern="1200" dirty="0">
                <a:solidFill>
                  <a:schemeClr val="tx1"/>
                </a:solidFill>
                <a:effectLst/>
                <a:latin typeface="+mn-lt"/>
                <a:ea typeface="+mn-ea"/>
                <a:cs typeface="+mn-cs"/>
                <a:hlinkClick r:id="rId3"/>
              </a:rPr>
              <a:t>mbieveno@umd.edu</a:t>
            </a:r>
            <a:r>
              <a:rPr lang="en-US" dirty="0"/>
              <a:t/>
            </a:r>
            <a:br>
              <a:rPr lang="en-US" dirty="0"/>
            </a:b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Jesse </a:t>
            </a:r>
            <a:r>
              <a:rPr lang="en-US" sz="1200" dirty="0" err="1"/>
              <a:t>Ketterman</a:t>
            </a:r>
            <a:r>
              <a:rPr lang="en-US" sz="1200" dirty="0"/>
              <a:t> by CASH Campaign of Maryland, Maryland Council on Economic Education, and the Maryland State Department of Education </a:t>
            </a:r>
          </a:p>
          <a:p>
            <a:pPr marL="0" indent="0">
              <a:buFont typeface="Arial" panose="020B0604020202020204" pitchFamily="34" charset="0"/>
              <a:buNone/>
            </a:pPr>
            <a:r>
              <a:rPr lang="en-US" sz="1200" dirty="0"/>
              <a:t>Michael </a:t>
            </a:r>
            <a:r>
              <a:rPr lang="en-US" sz="1200" dirty="0" err="1"/>
              <a:t>Elonge</a:t>
            </a:r>
            <a:r>
              <a:rPr lang="en-US" sz="1200" dirty="0"/>
              <a:t>, AGNR Diversity, Equity, Inclusion, and Respect Faculty Award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21</a:t>
            </a:fld>
            <a:endParaRPr lang="en-US"/>
          </a:p>
        </p:txBody>
      </p:sp>
    </p:spTree>
    <p:extLst>
      <p:ext uri="{BB962C8B-B14F-4D97-AF65-F5344CB8AC3E}">
        <p14:creationId xmlns:p14="http://schemas.microsoft.com/office/powerpoint/2010/main" val="2206557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 Dill initiated a month-long series of articles with the Delmarva Farmer and Sean Clougherty has been publishing one article a week. Articles have been written by Shannon and Bonnie Braun, Jeanette Jeffrey, Emily Zobel,</a:t>
            </a:r>
            <a:r>
              <a:rPr lang="en-US" baseline="0" dirty="0"/>
              <a:t> </a:t>
            </a:r>
            <a:r>
              <a:rPr lang="en-US" dirty="0"/>
              <a:t>and Jesse Ketterman. </a:t>
            </a:r>
          </a:p>
          <a:p>
            <a:r>
              <a:rPr lang="en-US" dirty="0"/>
              <a:t>Videos have been produced by </a:t>
            </a:r>
            <a:r>
              <a:rPr lang="en-US" baseline="0" dirty="0"/>
              <a:t>Dhruti Patel, </a:t>
            </a:r>
            <a:r>
              <a:rPr lang="en-US" dirty="0"/>
              <a:t>Erin Jewell, </a:t>
            </a:r>
            <a:r>
              <a:rPr lang="en-US" baseline="0" dirty="0"/>
              <a:t>Amy Rhodes, </a:t>
            </a:r>
            <a:r>
              <a:rPr lang="en-US" dirty="0"/>
              <a:t>and Alex Chan. They can all be found on our </a:t>
            </a:r>
            <a:r>
              <a:rPr lang="en-US" dirty="0">
                <a:hlinkClick r:id="rId3"/>
              </a:rPr>
              <a:t>YouTube channel</a:t>
            </a:r>
            <a:r>
              <a:rPr lang="en-US" dirty="0"/>
              <a:t>.</a:t>
            </a:r>
            <a:endParaRPr lang="en-US" dirty="0">
              <a:cs typeface="Calibri"/>
            </a:endParaRPr>
          </a:p>
          <a:p>
            <a:r>
              <a:rPr lang="en-US" dirty="0"/>
              <a:t>We are featuring all of this work in slideshows on the </a:t>
            </a:r>
            <a:r>
              <a:rPr lang="en-US" dirty="0">
                <a:hlinkClick r:id="rId4"/>
              </a:rPr>
              <a:t>Farm Stress Management</a:t>
            </a:r>
            <a:r>
              <a:rPr lang="en-US" dirty="0"/>
              <a:t> and the FCS </a:t>
            </a:r>
            <a:r>
              <a:rPr lang="en-US" dirty="0">
                <a:hlinkClick r:id="rId5"/>
              </a:rPr>
              <a:t>Mental Health </a:t>
            </a:r>
            <a:r>
              <a:rPr lang="en-US" baseline="0" dirty="0">
                <a:hlinkClick r:id="rId5"/>
              </a:rPr>
              <a:t>and </a:t>
            </a:r>
            <a:r>
              <a:rPr lang="en-US" dirty="0">
                <a:hlinkClick r:id="rId5"/>
              </a:rPr>
              <a:t>Well-Being</a:t>
            </a:r>
            <a:r>
              <a:rPr lang="en-US" dirty="0"/>
              <a:t> webpages</a:t>
            </a:r>
            <a:r>
              <a:rPr lang="en-US" baseline="0" dirty="0"/>
              <a:t>, </a:t>
            </a:r>
            <a:r>
              <a:rPr lang="en-US" dirty="0"/>
              <a:t>as well as through our social media platforms.</a:t>
            </a:r>
            <a:endParaRPr lang="en-US" dirty="0">
              <a:cs typeface="Calibri"/>
            </a:endParaRPr>
          </a:p>
          <a:p>
            <a:r>
              <a:rPr lang="en-US" dirty="0"/>
              <a:t/>
            </a:r>
            <a:br>
              <a:rPr lang="en-US" dirty="0"/>
            </a:br>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76EAA748-3B1E-4294-963F-7A4519717314}" type="slidenum">
              <a:rPr lang="en-US" smtClean="0"/>
              <a:t>22</a:t>
            </a:fld>
            <a:endParaRPr lang="en-US"/>
          </a:p>
        </p:txBody>
      </p:sp>
    </p:spTree>
    <p:extLst>
      <p:ext uri="{BB962C8B-B14F-4D97-AF65-F5344CB8AC3E}">
        <p14:creationId xmlns:p14="http://schemas.microsoft.com/office/powerpoint/2010/main" val="3358586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29</a:t>
            </a:fld>
            <a:endParaRPr lang="en-US"/>
          </a:p>
        </p:txBody>
      </p:sp>
    </p:spTree>
    <p:extLst>
      <p:ext uri="{BB962C8B-B14F-4D97-AF65-F5344CB8AC3E}">
        <p14:creationId xmlns:p14="http://schemas.microsoft.com/office/powerpoint/2010/main" val="636987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EAA748-3B1E-4294-963F-7A4519717314}" type="slidenum">
              <a:rPr lang="en-US" smtClean="0"/>
              <a:t>30</a:t>
            </a:fld>
            <a:endParaRPr lang="en-US"/>
          </a:p>
        </p:txBody>
      </p:sp>
    </p:spTree>
    <p:extLst>
      <p:ext uri="{BB962C8B-B14F-4D97-AF65-F5344CB8AC3E}">
        <p14:creationId xmlns:p14="http://schemas.microsoft.com/office/powerpoint/2010/main" val="7652596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3" name="Rectangle 12"/>
          <p:cNvSpPr/>
          <p:nvPr userDrawn="1"/>
        </p:nvSpPr>
        <p:spPr>
          <a:xfrm>
            <a:off x="-76200" y="2190750"/>
            <a:ext cx="9296400" cy="762000"/>
          </a:xfrm>
          <a:prstGeom prst="rect">
            <a:avLst/>
          </a:prstGeom>
          <a:solidFill>
            <a:schemeClr val="bg2"/>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effectLst/>
            </a:endParaRPr>
          </a:p>
        </p:txBody>
      </p:sp>
      <p:sp>
        <p:nvSpPr>
          <p:cNvPr id="7" name="Title 6"/>
          <p:cNvSpPr>
            <a:spLocks noGrp="1"/>
          </p:cNvSpPr>
          <p:nvPr>
            <p:ph type="title" hasCustomPrompt="1"/>
          </p:nvPr>
        </p:nvSpPr>
        <p:spPr>
          <a:xfrm>
            <a:off x="457200" y="2343154"/>
            <a:ext cx="8229600" cy="269747"/>
          </a:xfrm>
          <a:solidFill>
            <a:schemeClr val="bg2"/>
          </a:solidFill>
          <a:ln>
            <a:noFill/>
          </a:ln>
        </p:spPr>
        <p:txBody>
          <a:bodyPr>
            <a:normAutofit/>
          </a:bodyPr>
          <a:lstStyle>
            <a:lvl1pPr algn="ctr">
              <a:defRPr sz="2600" b="1"/>
            </a:lvl1pPr>
          </a:lstStyle>
          <a:p>
            <a:r>
              <a:rPr lang="en-US" dirty="0"/>
              <a:t>Presentation Title</a:t>
            </a:r>
          </a:p>
        </p:txBody>
      </p:sp>
      <p:sp>
        <p:nvSpPr>
          <p:cNvPr id="9" name="Text Placeholder 8"/>
          <p:cNvSpPr>
            <a:spLocks noGrp="1"/>
          </p:cNvSpPr>
          <p:nvPr>
            <p:ph type="body" sz="quarter" idx="10" hasCustomPrompt="1"/>
          </p:nvPr>
        </p:nvSpPr>
        <p:spPr>
          <a:xfrm>
            <a:off x="457200" y="2665480"/>
            <a:ext cx="8229600" cy="192023"/>
          </a:xfrm>
          <a:solidFill>
            <a:schemeClr val="bg2"/>
          </a:solidFill>
          <a:ln>
            <a:noFill/>
          </a:ln>
        </p:spPr>
        <p:txBody>
          <a:bodyPr anchor="ctr">
            <a:normAutofit/>
          </a:bodyPr>
          <a:lstStyle>
            <a:lvl1pPr marL="0" indent="0" algn="ctr">
              <a:buNone/>
              <a:defRPr sz="1600" baseline="0"/>
            </a:lvl1pPr>
            <a:lvl2pPr marL="457189" indent="0">
              <a:buNone/>
              <a:defRPr/>
            </a:lvl2pPr>
            <a:lvl3pPr marL="914377" indent="0" algn="ctr">
              <a:buNone/>
              <a:defRPr sz="1600" baseline="0"/>
            </a:lvl3pPr>
          </a:lstStyle>
          <a:p>
            <a:pPr lvl="0"/>
            <a:r>
              <a:rPr lang="en-US" dirty="0"/>
              <a:t>Subtitle / Division / Unit / Department</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36667" y="4552954"/>
            <a:ext cx="1070668" cy="347473"/>
          </a:xfrm>
          <a:prstGeom prst="rect">
            <a:avLst/>
          </a:prstGeom>
        </p:spPr>
      </p:pic>
    </p:spTree>
    <p:extLst>
      <p:ext uri="{BB962C8B-B14F-4D97-AF65-F5344CB8AC3E}">
        <p14:creationId xmlns:p14="http://schemas.microsoft.com/office/powerpoint/2010/main" val="1720554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9" name="Straight Connector 8"/>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8877"/>
            <a:ext cx="1070668" cy="347473"/>
          </a:xfrm>
          <a:prstGeom prst="rect">
            <a:avLst/>
          </a:prstGeom>
        </p:spPr>
      </p:pic>
    </p:spTree>
    <p:extLst>
      <p:ext uri="{BB962C8B-B14F-4D97-AF65-F5344CB8AC3E}">
        <p14:creationId xmlns:p14="http://schemas.microsoft.com/office/powerpoint/2010/main" val="196842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act">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943350"/>
            <a:ext cx="9144000" cy="1200150"/>
          </a:xfrm>
        </p:spPr>
        <p:txBody>
          <a:bodyPr anchor="ctr"/>
          <a:lstStyle>
            <a:lvl1pPr algn="ctr">
              <a:defRPr sz="1300" b="1">
                <a:solidFill>
                  <a:schemeClr val="bg2"/>
                </a:solidFill>
              </a:defRPr>
            </a:lvl1pPr>
          </a:lstStyle>
          <a:p>
            <a:r>
              <a:rPr lang="en-US" sz="1000" dirty="0"/>
              <a:t>CONTACT INFORMATION</a:t>
            </a:r>
          </a:p>
          <a:p>
            <a:r>
              <a:rPr lang="en-US" b="0" dirty="0"/>
              <a:t>First and Last Name</a:t>
            </a:r>
          </a:p>
          <a:p>
            <a:r>
              <a:rPr lang="en-US" b="0" dirty="0"/>
              <a:t>Campus Address / Room Number / College Park, MD 20742</a:t>
            </a:r>
          </a:p>
          <a:p>
            <a:r>
              <a:rPr lang="en-US" b="0" dirty="0"/>
              <a:t>phone: 301.450.XXXX / email: </a:t>
            </a:r>
            <a:r>
              <a:rPr lang="en-US" b="0" dirty="0" err="1"/>
              <a:t>xxxxxxx@umd.edu</a:t>
            </a:r>
            <a:endParaRPr lang="en-US" b="0" dirty="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63111" y="2398014"/>
            <a:ext cx="2017780" cy="347473"/>
          </a:xfrm>
          <a:prstGeom prst="rect">
            <a:avLst/>
          </a:prstGeom>
        </p:spPr>
      </p:pic>
    </p:spTree>
    <p:extLst>
      <p:ext uri="{BB962C8B-B14F-4D97-AF65-F5344CB8AC3E}">
        <p14:creationId xmlns:p14="http://schemas.microsoft.com/office/powerpoint/2010/main" val="8362944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10" name="Straight Connector 9"/>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7481"/>
            <a:ext cx="1070668" cy="347473"/>
          </a:xfrm>
          <a:prstGeom prst="rect">
            <a:avLst/>
          </a:prstGeom>
        </p:spPr>
      </p:pic>
    </p:spTree>
    <p:extLst>
      <p:ext uri="{BB962C8B-B14F-4D97-AF65-F5344CB8AC3E}">
        <p14:creationId xmlns:p14="http://schemas.microsoft.com/office/powerpoint/2010/main" val="332842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with Bullet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10" name="Straight Connector 9"/>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7481"/>
            <a:ext cx="1070668" cy="347473"/>
          </a:xfrm>
          <a:prstGeom prst="rect">
            <a:avLst/>
          </a:prstGeom>
        </p:spPr>
      </p:pic>
    </p:spTree>
    <p:extLst>
      <p:ext uri="{BB962C8B-B14F-4D97-AF65-F5344CB8AC3E}">
        <p14:creationId xmlns:p14="http://schemas.microsoft.com/office/powerpoint/2010/main" val="3618298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with Numbere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buFont typeface="+mj-lt"/>
              <a:buNone/>
              <a:defRPr/>
            </a:lvl1pPr>
            <a:lvl2pPr marL="971526" indent="-514338">
              <a:buFont typeface="+mj-lt"/>
              <a:buAutoNum type="arabicPeriod"/>
              <a:defRPr/>
            </a:lvl2pPr>
            <a:lvl3pPr marL="1371566" indent="-457189">
              <a:buFont typeface="+mj-lt"/>
              <a:buAutoNum type="arabicPeriod"/>
              <a:defRPr/>
            </a:lvl3pPr>
            <a:lvl4pPr marL="1714457" indent="-342891">
              <a:buFont typeface="+mj-lt"/>
              <a:buAutoNum type="arabicPeriod"/>
              <a:defRPr/>
            </a:lvl4pPr>
            <a:lvl5pPr marL="2171646" indent="-342891">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1000" spc="300"/>
            </a:lvl1pPr>
          </a:lstStyle>
          <a:p>
            <a:fld id="{90969C1B-43C2-D04D-AF8B-04FFAC00E192}" type="slidenum">
              <a:rPr lang="en-US" smtClean="0"/>
              <a:t>‹#›</a:t>
            </a:fld>
            <a:endParaRPr lang="en-US" dirty="0"/>
          </a:p>
        </p:txBody>
      </p:sp>
      <p:cxnSp>
        <p:nvCxnSpPr>
          <p:cNvPr id="7" name="Straight Connector 6"/>
          <p:cNvCxnSpPr/>
          <p:nvPr userDrawn="1"/>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8610" y="4738877"/>
            <a:ext cx="1070668" cy="347473"/>
          </a:xfrm>
          <a:prstGeom prst="rect">
            <a:avLst/>
          </a:prstGeom>
        </p:spPr>
      </p:pic>
    </p:spTree>
    <p:extLst>
      <p:ext uri="{BB962C8B-B14F-4D97-AF65-F5344CB8AC3E}">
        <p14:creationId xmlns:p14="http://schemas.microsoft.com/office/powerpoint/2010/main" val="20964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200151"/>
            <a:ext cx="4038600" cy="3394472"/>
          </a:xfrm>
        </p:spPr>
        <p:txBody>
          <a:bodyPr/>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10" name="Straight Connector 9"/>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8877"/>
            <a:ext cx="1070668" cy="347473"/>
          </a:xfrm>
          <a:prstGeom prst="rect">
            <a:avLst/>
          </a:prstGeom>
        </p:spPr>
      </p:pic>
    </p:spTree>
    <p:extLst>
      <p:ext uri="{BB962C8B-B14F-4D97-AF65-F5344CB8AC3E}">
        <p14:creationId xmlns:p14="http://schemas.microsoft.com/office/powerpoint/2010/main" val="22121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314450"/>
            <a:ext cx="3886200" cy="4798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94272"/>
            <a:ext cx="3886200" cy="28348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0600" y="1314450"/>
            <a:ext cx="3886200" cy="47982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600" y="1794272"/>
            <a:ext cx="3886200" cy="28348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userDrawn="1"/>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4572000" y="1314450"/>
            <a:ext cx="0" cy="308610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14" name="Straight Connector 13"/>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8877"/>
            <a:ext cx="1070668" cy="347473"/>
          </a:xfrm>
          <a:prstGeom prst="rect">
            <a:avLst/>
          </a:prstGeom>
        </p:spPr>
      </p:pic>
    </p:spTree>
    <p:extLst>
      <p:ext uri="{BB962C8B-B14F-4D97-AF65-F5344CB8AC3E}">
        <p14:creationId xmlns:p14="http://schemas.microsoft.com/office/powerpoint/2010/main" val="2139791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cxnSp>
        <p:nvCxnSpPr>
          <p:cNvPr id="6" name="Straight Connector 5"/>
          <p:cNvCxnSpPr/>
          <p:nvPr userDrawn="1"/>
        </p:nvCxnSpPr>
        <p:spPr>
          <a:xfrm>
            <a:off x="457200" y="108585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8" name="Straight Connector 7"/>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8877"/>
            <a:ext cx="1070668" cy="347473"/>
          </a:xfrm>
          <a:prstGeom prst="rect">
            <a:avLst/>
          </a:prstGeom>
        </p:spPr>
      </p:pic>
    </p:spTree>
    <p:extLst>
      <p:ext uri="{BB962C8B-B14F-4D97-AF65-F5344CB8AC3E}">
        <p14:creationId xmlns:p14="http://schemas.microsoft.com/office/powerpoint/2010/main" val="792567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6" name="Straight Connector 5"/>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8877"/>
            <a:ext cx="1070668" cy="347473"/>
          </a:xfrm>
          <a:prstGeom prst="rect">
            <a:avLst/>
          </a:prstGeom>
        </p:spPr>
      </p:pic>
    </p:spTree>
    <p:extLst>
      <p:ext uri="{BB962C8B-B14F-4D97-AF65-F5344CB8AC3E}">
        <p14:creationId xmlns:p14="http://schemas.microsoft.com/office/powerpoint/2010/main" val="4237099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04792"/>
            <a:ext cx="5111751" cy="4389835"/>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553200" y="4767263"/>
            <a:ext cx="2133600" cy="273844"/>
          </a:xfrm>
        </p:spPr>
        <p:txBody>
          <a:bodyPr/>
          <a:lstStyle>
            <a:lvl1pPr>
              <a:defRPr sz="1000" spc="300"/>
            </a:lvl1pPr>
          </a:lstStyle>
          <a:p>
            <a:fld id="{90969C1B-43C2-D04D-AF8B-04FFAC00E192}" type="slidenum">
              <a:rPr lang="en-US" smtClean="0"/>
              <a:t>‹#›</a:t>
            </a:fld>
            <a:endParaRPr lang="en-US" dirty="0"/>
          </a:p>
        </p:txBody>
      </p:sp>
      <p:cxnSp>
        <p:nvCxnSpPr>
          <p:cNvPr id="9" name="Straight Connector 8"/>
          <p:cNvCxnSpPr/>
          <p:nvPr userDrawn="1"/>
        </p:nvCxnSpPr>
        <p:spPr>
          <a:xfrm>
            <a:off x="457200" y="4686300"/>
            <a:ext cx="8229600" cy="0"/>
          </a:xfrm>
          <a:prstGeom prst="line">
            <a:avLst/>
          </a:prstGeom>
          <a:ln>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FearlessIdeas-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81402" y="4800599"/>
            <a:ext cx="1943100" cy="27877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0756" y="4738877"/>
            <a:ext cx="1070668" cy="347473"/>
          </a:xfrm>
          <a:prstGeom prst="rect">
            <a:avLst/>
          </a:prstGeom>
        </p:spPr>
      </p:pic>
    </p:spTree>
    <p:extLst>
      <p:ext uri="{BB962C8B-B14F-4D97-AF65-F5344CB8AC3E}">
        <p14:creationId xmlns:p14="http://schemas.microsoft.com/office/powerpoint/2010/main" val="1499781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5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92FC878-51C5-4BBD-8D29-A8054A8A69D6}" type="slidenum">
              <a:rPr lang="en-US" smtClean="0"/>
              <a:t>‹#›</a:t>
            </a:fld>
            <a:endParaRPr lang="en-US"/>
          </a:p>
        </p:txBody>
      </p:sp>
    </p:spTree>
    <p:extLst>
      <p:ext uri="{BB962C8B-B14F-4D97-AF65-F5344CB8AC3E}">
        <p14:creationId xmlns:p14="http://schemas.microsoft.com/office/powerpoint/2010/main" val="334811544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50" r:id="rId3"/>
    <p:sldLayoutId id="2147483673" r:id="rId4"/>
    <p:sldLayoutId id="2147483652" r:id="rId5"/>
    <p:sldLayoutId id="2147483653" r:id="rId6"/>
    <p:sldLayoutId id="2147483654" r:id="rId7"/>
    <p:sldLayoutId id="2147483655" r:id="rId8"/>
    <p:sldLayoutId id="2147483656" r:id="rId9"/>
    <p:sldLayoutId id="2147483657" r:id="rId10"/>
    <p:sldLayoutId id="2147483675" r:id="rId11"/>
  </p:sldLayoutIdLst>
  <p:hf hdr="0" ftr="0" dt="0"/>
  <p:txStyles>
    <p:titleStyle>
      <a:lvl1pPr algn="l" defTabSz="914377" rtl="0" eaLnBrk="1" latinLnBrk="0" hangingPunct="1">
        <a:spcBef>
          <a:spcPct val="0"/>
        </a:spcBef>
        <a:buNone/>
        <a:defRPr sz="3400" b="1" kern="1200">
          <a:solidFill>
            <a:schemeClr val="accent1"/>
          </a:solidFill>
          <a:latin typeface="+mj-lt"/>
          <a:ea typeface="+mj-ea"/>
          <a:cs typeface="+mj-cs"/>
        </a:defRPr>
      </a:lvl1pPr>
    </p:titleStyle>
    <p:bodyStyle>
      <a:lvl1pPr marL="0" indent="0" algn="l" defTabSz="914377" rtl="0" eaLnBrk="1" latinLnBrk="0" hangingPunct="1">
        <a:spcBef>
          <a:spcPct val="20000"/>
        </a:spcBef>
        <a:buClr>
          <a:schemeClr val="accent1"/>
        </a:buClr>
        <a:buSzPct val="68000"/>
        <a:buFont typeface="Arial"/>
        <a:buNone/>
        <a:defRPr sz="3400" kern="1200">
          <a:solidFill>
            <a:schemeClr val="tx1"/>
          </a:solidFill>
          <a:latin typeface="+mn-lt"/>
          <a:ea typeface="+mn-ea"/>
          <a:cs typeface="+mn-cs"/>
        </a:defRPr>
      </a:lvl1pPr>
      <a:lvl2pPr marL="742932" indent="-285744" algn="l" defTabSz="914377" rtl="0" eaLnBrk="1" latinLnBrk="0" hangingPunct="1">
        <a:spcBef>
          <a:spcPct val="20000"/>
        </a:spcBef>
        <a:buClr>
          <a:schemeClr val="accent1"/>
        </a:buClr>
        <a:buSzPct val="68000"/>
        <a:buFont typeface="Arial"/>
        <a:buChar char="•"/>
        <a:defRPr sz="2600" kern="1200">
          <a:solidFill>
            <a:schemeClr val="tx1"/>
          </a:solidFill>
          <a:latin typeface="+mn-lt"/>
          <a:ea typeface="+mn-ea"/>
          <a:cs typeface="+mn-cs"/>
        </a:defRPr>
      </a:lvl2pPr>
      <a:lvl3pPr marL="1142971" indent="-228594" algn="l" defTabSz="914377" rtl="0" eaLnBrk="1" latinLnBrk="0" hangingPunct="1">
        <a:spcBef>
          <a:spcPct val="20000"/>
        </a:spcBef>
        <a:buClr>
          <a:schemeClr val="accent1"/>
        </a:buClr>
        <a:buSzPct val="68000"/>
        <a:buFont typeface="Arial"/>
        <a:buChar char="•"/>
        <a:defRPr sz="2100" kern="1200">
          <a:solidFill>
            <a:schemeClr val="tx1"/>
          </a:solidFill>
          <a:latin typeface="+mn-lt"/>
          <a:ea typeface="+mn-ea"/>
          <a:cs typeface="+mn-cs"/>
        </a:defRPr>
      </a:lvl3pPr>
      <a:lvl4pPr marL="1600160" indent="-228594" algn="l" defTabSz="914377" rtl="0" eaLnBrk="1" latinLnBrk="0" hangingPunct="1">
        <a:spcBef>
          <a:spcPct val="20000"/>
        </a:spcBef>
        <a:buClr>
          <a:schemeClr val="accent1"/>
        </a:buClr>
        <a:buSzPct val="68000"/>
        <a:buFont typeface="Arial"/>
        <a:buChar char="•"/>
        <a:defRPr sz="1600" kern="1200">
          <a:solidFill>
            <a:schemeClr val="tx1"/>
          </a:solidFill>
          <a:latin typeface="+mn-lt"/>
          <a:ea typeface="+mn-ea"/>
          <a:cs typeface="+mn-cs"/>
        </a:defRPr>
      </a:lvl4pPr>
      <a:lvl5pPr marL="2057349" indent="-228594" algn="l" defTabSz="914377" rtl="0" eaLnBrk="1" latinLnBrk="0" hangingPunct="1">
        <a:spcBef>
          <a:spcPct val="20000"/>
        </a:spcBef>
        <a:buClr>
          <a:schemeClr val="accent1"/>
        </a:buClr>
        <a:buSzPct val="68000"/>
        <a:buFont typeface="Arial"/>
        <a:buChar char="•"/>
        <a:defRPr sz="13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mailto:mbieveno@umd.edu"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UMDExtension/" TargetMode="External"/><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extension.umd.edu/programs/family-consumer-sciences/mental-health-well-being" TargetMode="External"/><Relationship Id="rId5" Type="http://schemas.openxmlformats.org/officeDocument/2006/relationships/hyperlink" Target="https://extension.umd.edu/programs/agriculture-food-systems/program-areas/integrated-programs/farm-stress-management" TargetMode="External"/><Relationship Id="rId4" Type="http://schemas.openxmlformats.org/officeDocument/2006/relationships/hyperlink" Target="https://www.youtube.com/channel/UCO6WnuI2jsIhv7Gth4ANv6Q"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gardenthymepodcast.buzzsprout.com/68750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extension.umd.edu/resource/woodlandhttps:/extension.umd.edu/resource/woodland-wildlife-wednesday-webinar-serie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6950"/>
            <a:ext cx="8229600" cy="269747"/>
          </a:xfrm>
        </p:spPr>
        <p:txBody>
          <a:bodyPr>
            <a:normAutofit fontScale="90000"/>
          </a:bodyPr>
          <a:lstStyle/>
          <a:p>
            <a:r>
              <a:rPr lang="en-US" dirty="0"/>
              <a:t>UME Administrative Monday</a:t>
            </a:r>
          </a:p>
        </p:txBody>
      </p:sp>
      <p:sp>
        <p:nvSpPr>
          <p:cNvPr id="3" name="Text Placeholder 2"/>
          <p:cNvSpPr>
            <a:spLocks noGrp="1"/>
          </p:cNvSpPr>
          <p:nvPr>
            <p:ph type="body" sz="quarter" idx="10"/>
          </p:nvPr>
        </p:nvSpPr>
        <p:spPr/>
        <p:txBody>
          <a:bodyPr>
            <a:noAutofit/>
          </a:bodyPr>
          <a:lstStyle/>
          <a:p>
            <a:r>
              <a:rPr lang="en-US" sz="2000" dirty="0"/>
              <a:t>May 24, 2021</a:t>
            </a:r>
          </a:p>
        </p:txBody>
      </p:sp>
    </p:spTree>
    <p:extLst>
      <p:ext uri="{BB962C8B-B14F-4D97-AF65-F5344CB8AC3E}">
        <p14:creationId xmlns:p14="http://schemas.microsoft.com/office/powerpoint/2010/main" val="2941228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Update: Food and Water, General Concerns</a:t>
            </a:r>
          </a:p>
        </p:txBody>
      </p:sp>
      <p:sp>
        <p:nvSpPr>
          <p:cNvPr id="5" name="Content Placeholder 4"/>
          <p:cNvSpPr>
            <a:spLocks noGrp="1"/>
          </p:cNvSpPr>
          <p:nvPr>
            <p:ph idx="1"/>
          </p:nvPr>
        </p:nvSpPr>
        <p:spPr>
          <a:xfrm>
            <a:off x="470338" y="1193705"/>
            <a:ext cx="8229600" cy="3394472"/>
          </a:xfrm>
        </p:spPr>
        <p:txBody>
          <a:bodyPr>
            <a:normAutofit fontScale="25000" lnSpcReduction="20000"/>
          </a:bodyPr>
          <a:lstStyle/>
          <a:p>
            <a:r>
              <a:rPr lang="en-US" sz="8000" b="1" i="1" dirty="0"/>
              <a:t>Food/Snacks/Water:</a:t>
            </a:r>
            <a:r>
              <a:rPr lang="en-US" sz="8000" i="1" dirty="0"/>
              <a:t> </a:t>
            </a:r>
          </a:p>
          <a:p>
            <a:r>
              <a:rPr lang="en-US" sz="7200" dirty="0"/>
              <a:t>The current guidelines regarding food, snacks and water remain in place. </a:t>
            </a:r>
          </a:p>
          <a:p>
            <a:endParaRPr lang="en-US" sz="7200" b="1" dirty="0"/>
          </a:p>
          <a:p>
            <a:r>
              <a:rPr lang="en-US" sz="8000" b="1" i="1" dirty="0"/>
              <a:t>General Updates</a:t>
            </a:r>
            <a:r>
              <a:rPr lang="en-US" sz="8000" i="1" dirty="0"/>
              <a:t>: </a:t>
            </a:r>
          </a:p>
          <a:p>
            <a:pPr marL="685800" lvl="0" indent="-685800">
              <a:buFont typeface="Arial" panose="020B0604020202020204" pitchFamily="34" charset="0"/>
              <a:buChar char="•"/>
            </a:pPr>
            <a:r>
              <a:rPr lang="en-US" sz="7200" dirty="0"/>
              <a:t>All other hygiene and sanitation requirements remain in place (i.e. handwashing, disinfecting surfaces and high touch areas).</a:t>
            </a:r>
          </a:p>
          <a:p>
            <a:pPr marL="685800" lvl="0" indent="-685800">
              <a:buFont typeface="Arial" panose="020B0604020202020204" pitchFamily="34" charset="0"/>
              <a:buChar char="•"/>
            </a:pPr>
            <a:r>
              <a:rPr lang="en-US" sz="7200" dirty="0"/>
              <a:t>All faculty, staff, and volunteers are required to continue the post-activity report. </a:t>
            </a:r>
          </a:p>
          <a:p>
            <a:pPr marL="685800" lvl="0" indent="-685800">
              <a:buFont typeface="Arial" panose="020B0604020202020204" pitchFamily="34" charset="0"/>
              <a:buChar char="•"/>
            </a:pPr>
            <a:r>
              <a:rPr lang="en-US" sz="7200" dirty="0"/>
              <a:t>Faculty, staff and participants should follow the program host, local, and state public health guidelines during any educational programming/meetings that are not hosted by UME. </a:t>
            </a:r>
          </a:p>
          <a:p>
            <a:pPr lvl="0"/>
            <a:endParaRPr lang="en-US" sz="2800" dirty="0"/>
          </a:p>
        </p:txBody>
      </p:sp>
      <p:sp>
        <p:nvSpPr>
          <p:cNvPr id="4" name="Slide Number Placeholder 3"/>
          <p:cNvSpPr>
            <a:spLocks noGrp="1"/>
          </p:cNvSpPr>
          <p:nvPr>
            <p:ph type="sldNum" sz="quarter" idx="12"/>
          </p:nvPr>
        </p:nvSpPr>
        <p:spPr/>
        <p:txBody>
          <a:bodyPr/>
          <a:lstStyle/>
          <a:p>
            <a:fld id="{90969C1B-43C2-D04D-AF8B-04FFAC00E192}" type="slidenum">
              <a:rPr lang="en-US" smtClean="0"/>
              <a:t>10</a:t>
            </a:fld>
            <a:endParaRPr lang="en-US" dirty="0"/>
          </a:p>
        </p:txBody>
      </p:sp>
    </p:spTree>
    <p:extLst>
      <p:ext uri="{BB962C8B-B14F-4D97-AF65-F5344CB8AC3E}">
        <p14:creationId xmlns:p14="http://schemas.microsoft.com/office/powerpoint/2010/main" val="44507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p:txBody>
          <a:bodyPr/>
          <a:lstStyle/>
          <a:p>
            <a:r>
              <a:rPr lang="en-US" sz="2000" i="1" dirty="0"/>
              <a:t>Ginger Myers retiring June 30</a:t>
            </a:r>
          </a:p>
          <a:p>
            <a:pPr marL="285750" indent="-285750">
              <a:buFont typeface="Arial" panose="020B0604020202020204" pitchFamily="34" charset="0"/>
              <a:buChar char="•"/>
            </a:pPr>
            <a:r>
              <a:rPr lang="en-US" sz="1800" dirty="0"/>
              <a:t>Regional Extension Marketing Specialist since 2007</a:t>
            </a:r>
          </a:p>
          <a:p>
            <a:pPr marL="285750" indent="-285750">
              <a:buFont typeface="Arial" panose="020B0604020202020204" pitchFamily="34" charset="0"/>
              <a:buChar char="•"/>
            </a:pPr>
            <a:r>
              <a:rPr lang="en-US" sz="1800" dirty="0"/>
              <a:t>Ag Marketing Program</a:t>
            </a:r>
          </a:p>
          <a:p>
            <a:pPr marL="285750" indent="-285750">
              <a:buFont typeface="Arial" panose="020B0604020202020204" pitchFamily="34" charset="0"/>
              <a:buChar char="•"/>
            </a:pPr>
            <a:r>
              <a:rPr lang="en-US" sz="1800" dirty="0"/>
              <a:t>Maryland Rural Enterprise Development Center</a:t>
            </a:r>
          </a:p>
          <a:p>
            <a:pPr marL="285750" indent="-285750">
              <a:buFont typeface="Arial" panose="020B0604020202020204" pitchFamily="34" charset="0"/>
              <a:buChar char="•"/>
            </a:pPr>
            <a:r>
              <a:rPr lang="en-US" sz="1800" dirty="0"/>
              <a:t>UME Beginning Farmer Success Program</a:t>
            </a:r>
          </a:p>
          <a:p>
            <a:pPr marL="285750" indent="-285750">
              <a:buFont typeface="Arial" panose="020B0604020202020204" pitchFamily="34" charset="0"/>
              <a:buChar char="•"/>
            </a:pPr>
            <a:r>
              <a:rPr lang="en-US" sz="1800" dirty="0"/>
              <a:t>Entrepreneurial Coaching for Ag Entrepreneurs and </a:t>
            </a:r>
            <a:br>
              <a:rPr lang="en-US" sz="1800" dirty="0"/>
            </a:br>
            <a:r>
              <a:rPr lang="en-US" sz="1800" dirty="0"/>
              <a:t>Beginning Farmers</a:t>
            </a:r>
          </a:p>
          <a:p>
            <a:pPr marL="285750" indent="-285750">
              <a:buFont typeface="Arial" panose="020B0604020202020204" pitchFamily="34" charset="0"/>
              <a:buChar char="•"/>
            </a:pPr>
            <a:r>
              <a:rPr lang="en-US" sz="1800" dirty="0"/>
              <a:t>Initiated Maryland cheesemakers guild</a:t>
            </a:r>
          </a:p>
          <a:p>
            <a:pPr marL="285750" indent="-285750">
              <a:buFont typeface="Arial" panose="020B0604020202020204" pitchFamily="34" charset="0"/>
              <a:buChar char="•"/>
            </a:pPr>
            <a:r>
              <a:rPr lang="en-US" sz="1800" dirty="0"/>
              <a:t>LEAD Maryland Class II</a:t>
            </a:r>
          </a:p>
          <a:p>
            <a:pPr marL="285750" indent="-285750">
              <a:buFont typeface="Arial" panose="020B0604020202020204" pitchFamily="34" charset="0"/>
              <a:buChar char="•"/>
            </a:pPr>
            <a:endParaRPr lang="en-US" sz="1800" dirty="0"/>
          </a:p>
        </p:txBody>
      </p:sp>
      <p:sp>
        <p:nvSpPr>
          <p:cNvPr id="4" name="Slide Number Placeholder 3"/>
          <p:cNvSpPr>
            <a:spLocks noGrp="1"/>
          </p:cNvSpPr>
          <p:nvPr>
            <p:ph type="sldNum" sz="quarter" idx="12"/>
          </p:nvPr>
        </p:nvSpPr>
        <p:spPr/>
        <p:txBody>
          <a:bodyPr/>
          <a:lstStyle/>
          <a:p>
            <a:fld id="{90969C1B-43C2-D04D-AF8B-04FFAC00E192}" type="slidenum">
              <a:rPr lang="en-US" smtClean="0"/>
              <a:t>11</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352550"/>
            <a:ext cx="2362200" cy="2161413"/>
          </a:xfrm>
          <a:prstGeom prst="rect">
            <a:avLst/>
          </a:prstGeom>
          <a:ln>
            <a:solidFill>
              <a:srgbClr val="C00000"/>
            </a:solidFill>
          </a:ln>
        </p:spPr>
      </p:pic>
      <p:sp>
        <p:nvSpPr>
          <p:cNvPr id="6" name="TextBox 5"/>
          <p:cNvSpPr txBox="1"/>
          <p:nvPr/>
        </p:nvSpPr>
        <p:spPr>
          <a:xfrm>
            <a:off x="8347845" y="3316129"/>
            <a:ext cx="872355" cy="246221"/>
          </a:xfrm>
          <a:prstGeom prst="rect">
            <a:avLst/>
          </a:prstGeom>
          <a:noFill/>
        </p:spPr>
        <p:txBody>
          <a:bodyPr wrap="none" rtlCol="0">
            <a:spAutoFit/>
          </a:bodyPr>
          <a:lstStyle/>
          <a:p>
            <a:r>
              <a:rPr lang="en-US" sz="1000" dirty="0">
                <a:solidFill>
                  <a:schemeClr val="bg2"/>
                </a:solidFill>
              </a:rPr>
              <a:t>Photo: UME</a:t>
            </a:r>
          </a:p>
        </p:txBody>
      </p:sp>
    </p:spTree>
    <p:extLst>
      <p:ext uri="{BB962C8B-B14F-4D97-AF65-F5344CB8AC3E}">
        <p14:creationId xmlns:p14="http://schemas.microsoft.com/office/powerpoint/2010/main" val="41413498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a:xfrm>
            <a:off x="457200" y="1200151"/>
            <a:ext cx="8229600" cy="457199"/>
          </a:xfrm>
        </p:spPr>
        <p:txBody>
          <a:bodyPr numCol="1">
            <a:normAutofit/>
          </a:bodyPr>
          <a:lstStyle/>
          <a:p>
            <a:r>
              <a:rPr lang="en-US" sz="2000" i="1" dirty="0"/>
              <a:t>Congratulations AGNR Award Winners!</a:t>
            </a:r>
          </a:p>
        </p:txBody>
      </p:sp>
      <p:sp>
        <p:nvSpPr>
          <p:cNvPr id="4" name="Slide Number Placeholder 3"/>
          <p:cNvSpPr>
            <a:spLocks noGrp="1"/>
          </p:cNvSpPr>
          <p:nvPr>
            <p:ph type="sldNum" sz="quarter" idx="12"/>
          </p:nvPr>
        </p:nvSpPr>
        <p:spPr/>
        <p:txBody>
          <a:bodyPr/>
          <a:lstStyle/>
          <a:p>
            <a:fld id="{90969C1B-43C2-D04D-AF8B-04FFAC00E192}" type="slidenum">
              <a:rPr lang="en-US" smtClean="0"/>
              <a:t>12</a:t>
            </a:fld>
            <a:endParaRPr lang="en-US" dirty="0"/>
          </a:p>
        </p:txBody>
      </p:sp>
      <p:sp>
        <p:nvSpPr>
          <p:cNvPr id="5" name="Rectangle 4"/>
          <p:cNvSpPr/>
          <p:nvPr/>
        </p:nvSpPr>
        <p:spPr>
          <a:xfrm>
            <a:off x="472966" y="1581150"/>
            <a:ext cx="8229600" cy="923330"/>
          </a:xfrm>
          <a:prstGeom prst="rect">
            <a:avLst/>
          </a:prstGeom>
        </p:spPr>
        <p:txBody>
          <a:bodyPr wrap="square" numCol="2">
            <a:spAutoFit/>
          </a:bodyPr>
          <a:lstStyle/>
          <a:p>
            <a:pPr algn="ctr"/>
            <a:r>
              <a:rPr lang="en-US" dirty="0"/>
              <a:t>Sustainable Ag. Prod. Systems Cornerstone Award: (MARBIDCO)</a:t>
            </a:r>
          </a:p>
          <a:p>
            <a:pPr algn="ctr"/>
            <a:endParaRPr lang="en-US" dirty="0"/>
          </a:p>
          <a:p>
            <a:pPr algn="ctr"/>
            <a:r>
              <a:rPr lang="en-US" dirty="0"/>
              <a:t>Sustainable Ag. Prod. Systems Cornerstone Award: ANMP</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266950"/>
            <a:ext cx="2438400" cy="2293166"/>
          </a:xfrm>
          <a:prstGeom prst="rect">
            <a:avLst/>
          </a:prstGeom>
          <a:ln>
            <a:solidFill>
              <a:srgbClr val="C00000"/>
            </a:solidFill>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2274116"/>
            <a:ext cx="2286000" cy="2286000"/>
          </a:xfrm>
          <a:prstGeom prst="rect">
            <a:avLst/>
          </a:prstGeom>
          <a:ln>
            <a:solidFill>
              <a:srgbClr val="C00000"/>
            </a:solidFill>
          </a:ln>
        </p:spPr>
      </p:pic>
    </p:spTree>
    <p:extLst>
      <p:ext uri="{BB962C8B-B14F-4D97-AF65-F5344CB8AC3E}">
        <p14:creationId xmlns:p14="http://schemas.microsoft.com/office/powerpoint/2010/main" val="379384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a:xfrm>
            <a:off x="457200" y="1200151"/>
            <a:ext cx="8229600" cy="457199"/>
          </a:xfrm>
        </p:spPr>
        <p:txBody>
          <a:bodyPr numCol="1">
            <a:normAutofit/>
          </a:bodyPr>
          <a:lstStyle/>
          <a:p>
            <a:r>
              <a:rPr lang="en-US" sz="2000" i="1" dirty="0"/>
              <a:t>Congratulations AGNR Award Winners!</a:t>
            </a:r>
          </a:p>
        </p:txBody>
      </p:sp>
      <p:sp>
        <p:nvSpPr>
          <p:cNvPr id="4" name="Slide Number Placeholder 3"/>
          <p:cNvSpPr>
            <a:spLocks noGrp="1"/>
          </p:cNvSpPr>
          <p:nvPr>
            <p:ph type="sldNum" sz="quarter" idx="12"/>
          </p:nvPr>
        </p:nvSpPr>
        <p:spPr/>
        <p:txBody>
          <a:bodyPr/>
          <a:lstStyle/>
          <a:p>
            <a:fld id="{90969C1B-43C2-D04D-AF8B-04FFAC00E192}" type="slidenum">
              <a:rPr lang="en-US" smtClean="0"/>
              <a:t>13</a:t>
            </a:fld>
            <a:endParaRPr lang="en-US" dirty="0"/>
          </a:p>
        </p:txBody>
      </p:sp>
      <p:sp>
        <p:nvSpPr>
          <p:cNvPr id="5" name="Rectangle 4"/>
          <p:cNvSpPr/>
          <p:nvPr/>
        </p:nvSpPr>
        <p:spPr>
          <a:xfrm>
            <a:off x="472966" y="1581150"/>
            <a:ext cx="8229600" cy="646331"/>
          </a:xfrm>
          <a:prstGeom prst="rect">
            <a:avLst/>
          </a:prstGeom>
        </p:spPr>
        <p:txBody>
          <a:bodyPr wrap="square" numCol="2">
            <a:spAutoFit/>
          </a:bodyPr>
          <a:lstStyle/>
          <a:p>
            <a:pPr algn="ctr"/>
            <a:r>
              <a:rPr lang="en-US" dirty="0"/>
              <a:t>Off-Campus Junior Faculty Award: Neith Little</a:t>
            </a:r>
          </a:p>
          <a:p>
            <a:pPr algn="ctr"/>
            <a:r>
              <a:rPr lang="en-US" dirty="0"/>
              <a:t>UME Extension Excellence Award: Jenny Rhodes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19200" y="2214801"/>
            <a:ext cx="2922633" cy="2414349"/>
          </a:xfrm>
          <a:prstGeom prst="rect">
            <a:avLst/>
          </a:prstGeom>
          <a:ln>
            <a:solidFill>
              <a:srgbClr val="C00000"/>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791200" y="2214801"/>
            <a:ext cx="1723326" cy="2401669"/>
          </a:xfrm>
          <a:prstGeom prst="rect">
            <a:avLst/>
          </a:prstGeom>
          <a:ln>
            <a:solidFill>
              <a:srgbClr val="C00000"/>
            </a:solidFill>
          </a:ln>
        </p:spPr>
      </p:pic>
      <p:sp>
        <p:nvSpPr>
          <p:cNvPr id="11" name="TextBox 10"/>
          <p:cNvSpPr txBox="1"/>
          <p:nvPr/>
        </p:nvSpPr>
        <p:spPr>
          <a:xfrm>
            <a:off x="6026091" y="4382929"/>
            <a:ext cx="1560042" cy="246221"/>
          </a:xfrm>
          <a:prstGeom prst="rect">
            <a:avLst/>
          </a:prstGeom>
          <a:noFill/>
        </p:spPr>
        <p:txBody>
          <a:bodyPr wrap="none" rtlCol="0">
            <a:spAutoFit/>
          </a:bodyPr>
          <a:lstStyle/>
          <a:p>
            <a:r>
              <a:rPr lang="en-US" sz="1000" dirty="0">
                <a:solidFill>
                  <a:schemeClr val="bg2"/>
                </a:solidFill>
              </a:rPr>
              <a:t>Photo: Edwin </a:t>
            </a:r>
            <a:r>
              <a:rPr lang="en-US" sz="1000" dirty="0" err="1">
                <a:solidFill>
                  <a:schemeClr val="bg2"/>
                </a:solidFill>
              </a:rPr>
              <a:t>Remsberg</a:t>
            </a:r>
            <a:endParaRPr lang="en-US" sz="1000" dirty="0">
              <a:solidFill>
                <a:schemeClr val="bg2"/>
              </a:solidFill>
            </a:endParaRPr>
          </a:p>
        </p:txBody>
      </p:sp>
      <p:sp>
        <p:nvSpPr>
          <p:cNvPr id="12" name="TextBox 11"/>
          <p:cNvSpPr txBox="1"/>
          <p:nvPr/>
        </p:nvSpPr>
        <p:spPr>
          <a:xfrm>
            <a:off x="2819400" y="4382929"/>
            <a:ext cx="1402948" cy="246221"/>
          </a:xfrm>
          <a:prstGeom prst="rect">
            <a:avLst/>
          </a:prstGeom>
          <a:noFill/>
        </p:spPr>
        <p:txBody>
          <a:bodyPr wrap="none" rtlCol="0">
            <a:spAutoFit/>
          </a:bodyPr>
          <a:lstStyle/>
          <a:p>
            <a:r>
              <a:rPr lang="en-US" sz="1000" dirty="0">
                <a:solidFill>
                  <a:schemeClr val="bg2"/>
                </a:solidFill>
              </a:rPr>
              <a:t>Photo: Darren Jarboe</a:t>
            </a:r>
          </a:p>
        </p:txBody>
      </p:sp>
    </p:spTree>
    <p:extLst>
      <p:ext uri="{BB962C8B-B14F-4D97-AF65-F5344CB8AC3E}">
        <p14:creationId xmlns:p14="http://schemas.microsoft.com/office/powerpoint/2010/main" val="3834243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a:xfrm>
            <a:off x="457200" y="1200151"/>
            <a:ext cx="8229600" cy="457199"/>
          </a:xfrm>
        </p:spPr>
        <p:txBody>
          <a:bodyPr numCol="1">
            <a:normAutofit/>
          </a:bodyPr>
          <a:lstStyle/>
          <a:p>
            <a:r>
              <a:rPr lang="en-US" sz="2000" i="1" dirty="0"/>
              <a:t>Congratulations AGNR Award Winners!</a:t>
            </a:r>
          </a:p>
        </p:txBody>
      </p:sp>
      <p:sp>
        <p:nvSpPr>
          <p:cNvPr id="4" name="Slide Number Placeholder 3"/>
          <p:cNvSpPr>
            <a:spLocks noGrp="1"/>
          </p:cNvSpPr>
          <p:nvPr>
            <p:ph type="sldNum" sz="quarter" idx="12"/>
          </p:nvPr>
        </p:nvSpPr>
        <p:spPr/>
        <p:txBody>
          <a:bodyPr/>
          <a:lstStyle/>
          <a:p>
            <a:fld id="{90969C1B-43C2-D04D-AF8B-04FFAC00E192}" type="slidenum">
              <a:rPr lang="en-US" smtClean="0"/>
              <a:t>14</a:t>
            </a:fld>
            <a:endParaRPr lang="en-US" dirty="0"/>
          </a:p>
        </p:txBody>
      </p:sp>
      <p:sp>
        <p:nvSpPr>
          <p:cNvPr id="5" name="Rectangle 4"/>
          <p:cNvSpPr/>
          <p:nvPr/>
        </p:nvSpPr>
        <p:spPr>
          <a:xfrm>
            <a:off x="472966" y="1581150"/>
            <a:ext cx="8229600" cy="646331"/>
          </a:xfrm>
          <a:prstGeom prst="rect">
            <a:avLst/>
          </a:prstGeom>
        </p:spPr>
        <p:txBody>
          <a:bodyPr wrap="square" numCol="2">
            <a:spAutoFit/>
          </a:bodyPr>
          <a:lstStyle/>
          <a:p>
            <a:pPr algn="ctr"/>
            <a:r>
              <a:rPr lang="en-US" dirty="0"/>
              <a:t>Integrated Research and Extension Excellence Award: Amy Burk</a:t>
            </a:r>
          </a:p>
          <a:p>
            <a:pPr algn="ctr"/>
            <a:r>
              <a:rPr lang="en-US" dirty="0"/>
              <a:t>Dean’s </a:t>
            </a:r>
            <a:r>
              <a:rPr lang="en-US" dirty="0" err="1"/>
              <a:t>Grantsmanship</a:t>
            </a:r>
            <a:r>
              <a:rPr lang="en-US" dirty="0"/>
              <a:t> Award: </a:t>
            </a:r>
          </a:p>
          <a:p>
            <a:pPr algn="ctr"/>
            <a:r>
              <a:rPr lang="en-US" dirty="0"/>
              <a:t>Nicole </a:t>
            </a:r>
            <a:r>
              <a:rPr lang="en-US" dirty="0" err="1"/>
              <a:t>Fiorellino</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333" b="27083"/>
          <a:stretch/>
        </p:blipFill>
        <p:spPr>
          <a:xfrm>
            <a:off x="1219200" y="2233812"/>
            <a:ext cx="2743200" cy="2395338"/>
          </a:xfrm>
          <a:prstGeom prst="rect">
            <a:avLst/>
          </a:prstGeom>
          <a:ln>
            <a:solidFill>
              <a:srgbClr val="C00000"/>
            </a:solidFill>
          </a:ln>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486400" y="2230369"/>
            <a:ext cx="2362200" cy="2398781"/>
          </a:xfrm>
          <a:prstGeom prst="rect">
            <a:avLst/>
          </a:prstGeom>
          <a:ln>
            <a:solidFill>
              <a:srgbClr val="C00000"/>
            </a:solidFill>
          </a:ln>
        </p:spPr>
      </p:pic>
      <p:sp>
        <p:nvSpPr>
          <p:cNvPr id="10" name="TextBox 9"/>
          <p:cNvSpPr txBox="1"/>
          <p:nvPr/>
        </p:nvSpPr>
        <p:spPr>
          <a:xfrm>
            <a:off x="6324600" y="4400550"/>
            <a:ext cx="1560042" cy="246221"/>
          </a:xfrm>
          <a:prstGeom prst="rect">
            <a:avLst/>
          </a:prstGeom>
          <a:noFill/>
        </p:spPr>
        <p:txBody>
          <a:bodyPr wrap="none" rtlCol="0">
            <a:spAutoFit/>
          </a:bodyPr>
          <a:lstStyle/>
          <a:p>
            <a:r>
              <a:rPr lang="en-US" sz="1000" dirty="0">
                <a:solidFill>
                  <a:schemeClr val="bg2"/>
                </a:solidFill>
              </a:rPr>
              <a:t>Photo: Edwin </a:t>
            </a:r>
            <a:r>
              <a:rPr lang="en-US" sz="1000" dirty="0" err="1">
                <a:solidFill>
                  <a:schemeClr val="bg2"/>
                </a:solidFill>
              </a:rPr>
              <a:t>Remsberg</a:t>
            </a:r>
            <a:endParaRPr lang="en-US" sz="1000" dirty="0">
              <a:solidFill>
                <a:schemeClr val="bg2"/>
              </a:solidFill>
            </a:endParaRPr>
          </a:p>
        </p:txBody>
      </p:sp>
      <p:sp>
        <p:nvSpPr>
          <p:cNvPr id="11" name="TextBox 10"/>
          <p:cNvSpPr txBox="1"/>
          <p:nvPr/>
        </p:nvSpPr>
        <p:spPr>
          <a:xfrm>
            <a:off x="2478558" y="4400550"/>
            <a:ext cx="1560042" cy="246221"/>
          </a:xfrm>
          <a:prstGeom prst="rect">
            <a:avLst/>
          </a:prstGeom>
          <a:noFill/>
        </p:spPr>
        <p:txBody>
          <a:bodyPr wrap="none" rtlCol="0">
            <a:spAutoFit/>
          </a:bodyPr>
          <a:lstStyle/>
          <a:p>
            <a:r>
              <a:rPr lang="en-US" sz="1000" dirty="0">
                <a:solidFill>
                  <a:schemeClr val="bg2"/>
                </a:solidFill>
              </a:rPr>
              <a:t>Photo: Edwin </a:t>
            </a:r>
            <a:r>
              <a:rPr lang="en-US" sz="1000" dirty="0" err="1">
                <a:solidFill>
                  <a:schemeClr val="bg2"/>
                </a:solidFill>
              </a:rPr>
              <a:t>Remsberg</a:t>
            </a:r>
            <a:endParaRPr lang="en-US" sz="1000" dirty="0">
              <a:solidFill>
                <a:schemeClr val="bg2"/>
              </a:solidFill>
            </a:endParaRPr>
          </a:p>
        </p:txBody>
      </p:sp>
    </p:spTree>
    <p:extLst>
      <p:ext uri="{BB962C8B-B14F-4D97-AF65-F5344CB8AC3E}">
        <p14:creationId xmlns:p14="http://schemas.microsoft.com/office/powerpoint/2010/main" val="1715960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p:txBody>
          <a:bodyPr>
            <a:normAutofit/>
          </a:bodyPr>
          <a:lstStyle/>
          <a:p>
            <a:r>
              <a:rPr lang="en-US" sz="2000" i="1" dirty="0"/>
              <a:t>Creating Leadership and Professional Development </a:t>
            </a:r>
            <a:br>
              <a:rPr lang="en-US" sz="2000" i="1" dirty="0"/>
            </a:br>
            <a:r>
              <a:rPr lang="en-US" sz="2000" i="1" dirty="0"/>
              <a:t>Through Extension Internships</a:t>
            </a:r>
          </a:p>
          <a:p>
            <a:r>
              <a:rPr lang="en-US" sz="1800" dirty="0"/>
              <a:t>Shannon Dill, Nicole </a:t>
            </a:r>
            <a:r>
              <a:rPr lang="en-US" sz="1800" dirty="0" err="1"/>
              <a:t>Fiorellino</a:t>
            </a:r>
            <a:r>
              <a:rPr lang="en-US" sz="1800" dirty="0"/>
              <a:t>, Sarah Potts, and Alan Leslie</a:t>
            </a:r>
          </a:p>
          <a:p>
            <a:r>
              <a:rPr lang="en-US" sz="1800" dirty="0"/>
              <a:t>USDA-AFRI, $499,855</a:t>
            </a:r>
          </a:p>
          <a:p>
            <a:pPr marL="285750" indent="-285750">
              <a:buFont typeface="Arial" panose="020B0604020202020204" pitchFamily="34" charset="0"/>
              <a:buChar char="•"/>
            </a:pPr>
            <a:r>
              <a:rPr lang="en-US" sz="1800" dirty="0"/>
              <a:t>Seven summer interns annually </a:t>
            </a:r>
          </a:p>
          <a:p>
            <a:pPr marL="285750" indent="-285750">
              <a:buFont typeface="Arial" panose="020B0604020202020204" pitchFamily="34" charset="0"/>
              <a:buChar char="•"/>
            </a:pPr>
            <a:r>
              <a:rPr lang="en-US" sz="1800" dirty="0"/>
              <a:t>Students from community colleges, underserved and non-land-grant schools</a:t>
            </a:r>
          </a:p>
          <a:p>
            <a:pPr marL="285750" indent="-285750">
              <a:buFont typeface="Arial" panose="020B0604020202020204" pitchFamily="34" charset="0"/>
              <a:buChar char="•"/>
            </a:pPr>
            <a:r>
              <a:rPr lang="en-US" sz="1800" dirty="0"/>
              <a:t>Experiential learning in Extension and agricultural research</a:t>
            </a:r>
          </a:p>
          <a:p>
            <a:pPr marL="285750" indent="-285750">
              <a:buFont typeface="Arial" panose="020B0604020202020204" pitchFamily="34" charset="0"/>
              <a:buChar char="•"/>
            </a:pPr>
            <a:r>
              <a:rPr lang="en-US" sz="1800" dirty="0"/>
              <a:t>Develop UME hiring and mentorship skills </a:t>
            </a:r>
          </a:p>
          <a:p>
            <a:pPr marL="285750" indent="-285750">
              <a:buFont typeface="Arial" panose="020B0604020202020204" pitchFamily="34" charset="0"/>
              <a:buChar char="•"/>
            </a:pPr>
            <a:r>
              <a:rPr lang="en-US" sz="1800" dirty="0"/>
              <a:t>Increase students from these institutions entering the agricultural workforce</a:t>
            </a:r>
          </a:p>
        </p:txBody>
      </p:sp>
      <p:sp>
        <p:nvSpPr>
          <p:cNvPr id="4" name="Slide Number Placeholder 3"/>
          <p:cNvSpPr>
            <a:spLocks noGrp="1"/>
          </p:cNvSpPr>
          <p:nvPr>
            <p:ph type="sldNum" sz="quarter" idx="12"/>
          </p:nvPr>
        </p:nvSpPr>
        <p:spPr/>
        <p:txBody>
          <a:bodyPr/>
          <a:lstStyle/>
          <a:p>
            <a:fld id="{90969C1B-43C2-D04D-AF8B-04FFAC00E192}" type="slidenum">
              <a:rPr lang="en-US" smtClean="0"/>
              <a:t>15</a:t>
            </a:fld>
            <a:endParaRPr lang="en-US" dirty="0"/>
          </a:p>
        </p:txBody>
      </p:sp>
    </p:spTree>
    <p:extLst>
      <p:ext uri="{BB962C8B-B14F-4D97-AF65-F5344CB8AC3E}">
        <p14:creationId xmlns:p14="http://schemas.microsoft.com/office/powerpoint/2010/main" val="22524244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p:txBody>
          <a:bodyPr>
            <a:normAutofit/>
          </a:bodyPr>
          <a:lstStyle/>
          <a:p>
            <a:r>
              <a:rPr lang="en-US" sz="2000" i="1" dirty="0"/>
              <a:t>In-person Cool Cell Pad Maintenance Workshop</a:t>
            </a:r>
          </a:p>
          <a:p>
            <a:r>
              <a:rPr lang="en-US" sz="1800" dirty="0"/>
              <a:t>Sponsored by Northeast Ag, Jones Hamilton, and </a:t>
            </a:r>
            <a:r>
              <a:rPr lang="en-US" sz="1800" dirty="0" err="1"/>
              <a:t>Munters</a:t>
            </a:r>
            <a:endParaRPr lang="en-US" sz="1800" dirty="0"/>
          </a:p>
          <a:p>
            <a:endParaRPr lang="en-US" sz="2000" dirty="0"/>
          </a:p>
        </p:txBody>
      </p:sp>
      <p:sp>
        <p:nvSpPr>
          <p:cNvPr id="4" name="Slide Number Placeholder 3"/>
          <p:cNvSpPr>
            <a:spLocks noGrp="1"/>
          </p:cNvSpPr>
          <p:nvPr>
            <p:ph type="sldNum" sz="quarter" idx="12"/>
          </p:nvPr>
        </p:nvSpPr>
        <p:spPr/>
        <p:txBody>
          <a:bodyPr/>
          <a:lstStyle/>
          <a:p>
            <a:fld id="{90969C1B-43C2-D04D-AF8B-04FFAC00E192}" type="slidenum">
              <a:rPr lang="en-US" smtClean="0"/>
              <a:t>16</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47800" y="1962150"/>
            <a:ext cx="6324600" cy="2667000"/>
          </a:xfrm>
          <a:prstGeom prst="rect">
            <a:avLst/>
          </a:prstGeom>
          <a:ln>
            <a:solidFill>
              <a:srgbClr val="C00000"/>
            </a:solidFill>
          </a:ln>
        </p:spPr>
      </p:pic>
      <p:sp>
        <p:nvSpPr>
          <p:cNvPr id="6" name="TextBox 5"/>
          <p:cNvSpPr txBox="1"/>
          <p:nvPr/>
        </p:nvSpPr>
        <p:spPr>
          <a:xfrm>
            <a:off x="6679690" y="4400550"/>
            <a:ext cx="1168910" cy="246221"/>
          </a:xfrm>
          <a:prstGeom prst="rect">
            <a:avLst/>
          </a:prstGeom>
          <a:noFill/>
        </p:spPr>
        <p:txBody>
          <a:bodyPr wrap="none" rtlCol="0">
            <a:spAutoFit/>
          </a:bodyPr>
          <a:lstStyle/>
          <a:p>
            <a:r>
              <a:rPr lang="en-US" sz="1000" dirty="0">
                <a:solidFill>
                  <a:schemeClr val="bg2"/>
                </a:solidFill>
              </a:rPr>
              <a:t>Photo: Jon Moyle</a:t>
            </a:r>
          </a:p>
        </p:txBody>
      </p:sp>
    </p:spTree>
    <p:extLst>
      <p:ext uri="{BB962C8B-B14F-4D97-AF65-F5344CB8AC3E}">
        <p14:creationId xmlns:p14="http://schemas.microsoft.com/office/powerpoint/2010/main" val="195954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a:xfrm>
            <a:off x="475593" y="1065200"/>
            <a:ext cx="8229600" cy="3394472"/>
          </a:xfrm>
        </p:spPr>
        <p:txBody>
          <a:bodyPr>
            <a:normAutofit/>
          </a:bodyPr>
          <a:lstStyle/>
          <a:p>
            <a:r>
              <a:rPr lang="en-US" sz="2000" i="1" dirty="0"/>
              <a:t>Upcoming </a:t>
            </a:r>
            <a:r>
              <a:rPr lang="en-US" sz="2000" i="1" dirty="0" err="1"/>
              <a:t>AgFS</a:t>
            </a:r>
            <a:r>
              <a:rPr lang="en-US" sz="2000" i="1" dirty="0"/>
              <a:t> In-person Programs</a:t>
            </a:r>
          </a:p>
          <a:p>
            <a:pPr marL="285750" indent="-285750">
              <a:buFont typeface="Arial" panose="020B0604020202020204" pitchFamily="34" charset="0"/>
              <a:buChar char="•"/>
            </a:pPr>
            <a:r>
              <a:rPr lang="en-US" sz="1800" dirty="0"/>
              <a:t>Advanced Ornamental Horticulture IPM Conference, Westminster, June 3</a:t>
            </a:r>
          </a:p>
          <a:p>
            <a:pPr marL="285750" indent="-285750">
              <a:buFont typeface="Arial" panose="020B0604020202020204" pitchFamily="34" charset="0"/>
              <a:buChar char="•"/>
            </a:pPr>
            <a:r>
              <a:rPr lang="en-US" sz="1800" dirty="0"/>
              <a:t>Greenhouse Growers Conference, </a:t>
            </a:r>
            <a:r>
              <a:rPr lang="en-US" sz="1800" dirty="0" err="1"/>
              <a:t>Keymar</a:t>
            </a:r>
            <a:r>
              <a:rPr lang="en-US" sz="1800" dirty="0"/>
              <a:t>, July 8</a:t>
            </a:r>
          </a:p>
          <a:p>
            <a:pPr marL="285750" indent="-285750">
              <a:buFont typeface="Arial" panose="020B0604020202020204" pitchFamily="34" charset="0"/>
              <a:buChar char="•"/>
            </a:pPr>
            <a:r>
              <a:rPr lang="en-US" sz="1800" dirty="0"/>
              <a:t>Dairy Field Day, CEMREC-Clarksville, July 13</a:t>
            </a:r>
          </a:p>
          <a:p>
            <a:pPr marL="285750" lvl="0" indent="-285750">
              <a:buClr>
                <a:srgbClr val="C30A29"/>
              </a:buClr>
              <a:buFont typeface="Arial" panose="020B0604020202020204" pitchFamily="34" charset="0"/>
              <a:buChar char="•"/>
            </a:pPr>
            <a:r>
              <a:rPr lang="en-US" sz="1800" dirty="0">
                <a:solidFill>
                  <a:srgbClr val="2A2F30"/>
                </a:solidFill>
              </a:rPr>
              <a:t>Crops Twilight Barbecue &amp; Ice Cream Social, Upper Marlboro, August 4</a:t>
            </a:r>
          </a:p>
          <a:p>
            <a:endParaRPr lang="en-US" dirty="0"/>
          </a:p>
        </p:txBody>
      </p:sp>
      <p:sp>
        <p:nvSpPr>
          <p:cNvPr id="4" name="Slide Number Placeholder 3"/>
          <p:cNvSpPr>
            <a:spLocks noGrp="1"/>
          </p:cNvSpPr>
          <p:nvPr>
            <p:ph type="sldNum" sz="quarter" idx="12"/>
          </p:nvPr>
        </p:nvSpPr>
        <p:spPr/>
        <p:txBody>
          <a:bodyPr/>
          <a:lstStyle/>
          <a:p>
            <a:fld id="{90969C1B-43C2-D04D-AF8B-04FFAC00E192}" type="slidenum">
              <a:rPr lang="en-US" smtClean="0"/>
              <a:t>17</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57248" y="2803684"/>
            <a:ext cx="4876800" cy="2209800"/>
          </a:xfrm>
          <a:prstGeom prst="rect">
            <a:avLst/>
          </a:prstGeom>
          <a:ln>
            <a:solidFill>
              <a:srgbClr val="C00000"/>
            </a:solidFill>
          </a:ln>
        </p:spPr>
      </p:pic>
      <p:sp>
        <p:nvSpPr>
          <p:cNvPr id="6" name="TextBox 5"/>
          <p:cNvSpPr txBox="1"/>
          <p:nvPr/>
        </p:nvSpPr>
        <p:spPr>
          <a:xfrm>
            <a:off x="5612707" y="4767263"/>
            <a:ext cx="1402948" cy="246221"/>
          </a:xfrm>
          <a:prstGeom prst="rect">
            <a:avLst/>
          </a:prstGeom>
          <a:noFill/>
        </p:spPr>
        <p:txBody>
          <a:bodyPr wrap="none" rtlCol="0">
            <a:spAutoFit/>
          </a:bodyPr>
          <a:lstStyle/>
          <a:p>
            <a:r>
              <a:rPr lang="en-US" sz="1000" dirty="0">
                <a:solidFill>
                  <a:schemeClr val="bg2"/>
                </a:solidFill>
              </a:rPr>
              <a:t>Photo: Darren Jarboe</a:t>
            </a:r>
          </a:p>
        </p:txBody>
      </p:sp>
    </p:spTree>
    <p:extLst>
      <p:ext uri="{BB962C8B-B14F-4D97-AF65-F5344CB8AC3E}">
        <p14:creationId xmlns:p14="http://schemas.microsoft.com/office/powerpoint/2010/main" val="427980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p:txBody>
          <a:bodyPr>
            <a:normAutofit/>
          </a:bodyPr>
          <a:lstStyle/>
          <a:p>
            <a:r>
              <a:rPr lang="en-US" sz="2000" i="1" dirty="0"/>
              <a:t>Upcoming </a:t>
            </a:r>
            <a:r>
              <a:rPr lang="en-US" sz="2000" i="1" dirty="0" err="1"/>
              <a:t>AgFS</a:t>
            </a:r>
            <a:r>
              <a:rPr lang="en-US" sz="2000" i="1" dirty="0"/>
              <a:t> Online Programs</a:t>
            </a:r>
          </a:p>
          <a:p>
            <a:pPr marL="285750" indent="-285750">
              <a:buFont typeface="Arial" panose="020B0604020202020204" pitchFamily="34" charset="0"/>
              <a:buChar char="•"/>
            </a:pPr>
            <a:r>
              <a:rPr lang="en-US" sz="1800" dirty="0" err="1"/>
              <a:t>MidAtlantic</a:t>
            </a:r>
            <a:r>
              <a:rPr lang="en-US" sz="1800" dirty="0"/>
              <a:t> Women In Agriculture Wednesday Webinar</a:t>
            </a:r>
          </a:p>
          <a:p>
            <a:pPr marL="742939" lvl="1" indent="-285750">
              <a:buFont typeface="Arial" panose="020B0604020202020204" pitchFamily="34" charset="0"/>
              <a:buChar char="•"/>
            </a:pPr>
            <a:r>
              <a:rPr lang="en-US" sz="1800" dirty="0"/>
              <a:t>Health Insurance Options for Farmers, May 26</a:t>
            </a:r>
          </a:p>
          <a:p>
            <a:pPr marL="742939" lvl="1" indent="-285750">
              <a:buFont typeface="Arial" panose="020B0604020202020204" pitchFamily="34" charset="0"/>
              <a:buChar char="•"/>
            </a:pPr>
            <a:r>
              <a:rPr lang="en-US" sz="1800" dirty="0"/>
              <a:t>Tips for Successful Family Meetings, June 9</a:t>
            </a:r>
          </a:p>
          <a:p>
            <a:pPr marL="742939" lvl="1" indent="-285750">
              <a:buFont typeface="Arial" panose="020B0604020202020204" pitchFamily="34" charset="0"/>
              <a:buChar char="•"/>
            </a:pPr>
            <a:r>
              <a:rPr lang="en-US" sz="1800" dirty="0"/>
              <a:t>Forage Sampling and Forage Analysis Interpretation, June 23</a:t>
            </a:r>
          </a:p>
          <a:p>
            <a:pPr marL="285750" indent="-285750">
              <a:buFont typeface="Arial" panose="020B0604020202020204" pitchFamily="34" charset="0"/>
              <a:buChar char="•"/>
            </a:pPr>
            <a:r>
              <a:rPr lang="en-US" sz="1800" dirty="0"/>
              <a:t>Ornamental Horticulture IPM Scout Training, June 2, 9, 16, and 24</a:t>
            </a:r>
          </a:p>
          <a:p>
            <a:pPr marL="285750" indent="-285750">
              <a:buFont typeface="Arial" panose="020B0604020202020204" pitchFamily="34" charset="0"/>
              <a:buChar char="•"/>
            </a:pPr>
            <a:r>
              <a:rPr lang="en-US" sz="1800" dirty="0"/>
              <a:t>Eastern Shore Procrastinators Pesticide Conference, June 8</a:t>
            </a:r>
          </a:p>
          <a:p>
            <a:endParaRPr lang="en-US" dirty="0"/>
          </a:p>
        </p:txBody>
      </p:sp>
      <p:sp>
        <p:nvSpPr>
          <p:cNvPr id="4" name="Slide Number Placeholder 3"/>
          <p:cNvSpPr>
            <a:spLocks noGrp="1"/>
          </p:cNvSpPr>
          <p:nvPr>
            <p:ph type="sldNum" sz="quarter" idx="12"/>
          </p:nvPr>
        </p:nvSpPr>
        <p:spPr/>
        <p:txBody>
          <a:bodyPr/>
          <a:lstStyle/>
          <a:p>
            <a:fld id="{90969C1B-43C2-D04D-AF8B-04FFAC00E192}" type="slidenum">
              <a:rPr lang="en-US" smtClean="0"/>
              <a:t>18</a:t>
            </a:fld>
            <a:endParaRPr lang="en-US" dirty="0"/>
          </a:p>
        </p:txBody>
      </p:sp>
    </p:spTree>
    <p:extLst>
      <p:ext uri="{BB962C8B-B14F-4D97-AF65-F5344CB8AC3E}">
        <p14:creationId xmlns:p14="http://schemas.microsoft.com/office/powerpoint/2010/main" val="1746105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p:txBody>
          <a:bodyPr>
            <a:normAutofit/>
          </a:bodyPr>
          <a:lstStyle/>
          <a:p>
            <a:r>
              <a:rPr lang="en-US" sz="2000" i="1" dirty="0"/>
              <a:t>Newsletters Extend </a:t>
            </a:r>
            <a:r>
              <a:rPr lang="en-US" sz="2000" i="1" dirty="0" err="1"/>
              <a:t>AgFS</a:t>
            </a:r>
            <a:r>
              <a:rPr lang="en-US" sz="2000" i="1" dirty="0"/>
              <a:t> Program Reach</a:t>
            </a:r>
          </a:p>
          <a:p>
            <a:endParaRPr lang="en-US" sz="2000" dirty="0"/>
          </a:p>
        </p:txBody>
      </p:sp>
      <p:sp>
        <p:nvSpPr>
          <p:cNvPr id="4" name="Slide Number Placeholder 3"/>
          <p:cNvSpPr>
            <a:spLocks noGrp="1"/>
          </p:cNvSpPr>
          <p:nvPr>
            <p:ph type="sldNum" sz="quarter" idx="12"/>
          </p:nvPr>
        </p:nvSpPr>
        <p:spPr/>
        <p:txBody>
          <a:bodyPr/>
          <a:lstStyle/>
          <a:p>
            <a:fld id="{90969C1B-43C2-D04D-AF8B-04FFAC00E192}" type="slidenum">
              <a:rPr lang="en-US" smtClean="0"/>
              <a:t>19</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14600" y="1657350"/>
            <a:ext cx="4114800" cy="2900597"/>
          </a:xfrm>
          <a:prstGeom prst="rect">
            <a:avLst/>
          </a:prstGeom>
          <a:ln>
            <a:solidFill>
              <a:srgbClr val="C00000"/>
            </a:solidFill>
          </a:ln>
        </p:spPr>
      </p:pic>
    </p:spTree>
    <p:extLst>
      <p:ext uri="{BB962C8B-B14F-4D97-AF65-F5344CB8AC3E}">
        <p14:creationId xmlns:p14="http://schemas.microsoft.com/office/powerpoint/2010/main" val="299125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vert="horz" lIns="91440" tIns="45720" rIns="91440" bIns="45720" rtlCol="0" anchor="t">
            <a:normAutofit/>
          </a:bodyPr>
          <a:lstStyle/>
          <a:p>
            <a:pPr marL="514350" indent="-514350">
              <a:buAutoNum type="arabicParenR"/>
            </a:pPr>
            <a:r>
              <a:rPr lang="en-US" sz="2000" dirty="0"/>
              <a:t>Jim Hanson -  Associate Dean and Associate Director Update</a:t>
            </a:r>
          </a:p>
          <a:p>
            <a:pPr marL="514350" indent="-514350">
              <a:buFont typeface="Arial"/>
              <a:buAutoNum type="arabicParenR"/>
            </a:pPr>
            <a:r>
              <a:rPr lang="en-US" sz="2000" dirty="0"/>
              <a:t>Aly Valentine – Operations Update</a:t>
            </a:r>
            <a:endParaRPr lang="en-US" sz="2000" dirty="0">
              <a:cs typeface="Arial"/>
            </a:endParaRPr>
          </a:p>
          <a:p>
            <a:pPr marL="514350" indent="-514350">
              <a:buFont typeface="Arial"/>
              <a:buAutoNum type="arabicParenR"/>
            </a:pPr>
            <a:r>
              <a:rPr lang="en-US" sz="2000" dirty="0"/>
              <a:t>Darren Jarboe – Ag &amp; FS Update</a:t>
            </a:r>
          </a:p>
          <a:p>
            <a:pPr marL="514350" indent="-514350">
              <a:buFont typeface="Arial"/>
              <a:buAutoNum type="arabicParenR"/>
            </a:pPr>
            <a:r>
              <a:rPr lang="en-US" sz="2000" dirty="0"/>
              <a:t>Jinhee Kim – FCS Update</a:t>
            </a:r>
          </a:p>
          <a:p>
            <a:pPr marL="514350" indent="-514350">
              <a:buFont typeface="Arial"/>
              <a:buAutoNum type="arabicParenR"/>
            </a:pPr>
            <a:r>
              <a:rPr lang="en-US" sz="2000" dirty="0"/>
              <a:t>Bill Hubbard – ENR &amp; SG Update</a:t>
            </a:r>
          </a:p>
          <a:p>
            <a:pPr marL="514350" indent="-514350">
              <a:buFont typeface="Arial"/>
              <a:buAutoNum type="arabicParenR"/>
            </a:pPr>
            <a:r>
              <a:rPr lang="en-US" sz="2000" dirty="0"/>
              <a:t>Nia Fields – 4H Update</a:t>
            </a:r>
            <a:endParaRPr lang="en-US" sz="2000" dirty="0">
              <a:cs typeface="Arial"/>
            </a:endParaRPr>
          </a:p>
          <a:p>
            <a:endParaRPr lang="en-US" sz="2000" dirty="0"/>
          </a:p>
          <a:p>
            <a:pPr marL="514350" indent="-514350">
              <a:buFont typeface="Arial"/>
              <a:buAutoNum type="arabicParenR"/>
            </a:pPr>
            <a:endParaRPr lang="en-US" sz="2000" dirty="0"/>
          </a:p>
        </p:txBody>
      </p:sp>
      <p:sp>
        <p:nvSpPr>
          <p:cNvPr id="4" name="Slide Number Placeholder 3"/>
          <p:cNvSpPr>
            <a:spLocks noGrp="1"/>
          </p:cNvSpPr>
          <p:nvPr>
            <p:ph type="sldNum" sz="quarter" idx="12"/>
          </p:nvPr>
        </p:nvSpPr>
        <p:spPr/>
        <p:txBody>
          <a:bodyPr/>
          <a:lstStyle/>
          <a:p>
            <a:fld id="{90969C1B-43C2-D04D-AF8B-04FFAC00E192}" type="slidenum">
              <a:rPr lang="en-US" smtClean="0"/>
              <a:t>2</a:t>
            </a:fld>
            <a:endParaRPr lang="en-US" dirty="0"/>
          </a:p>
        </p:txBody>
      </p:sp>
    </p:spTree>
    <p:extLst>
      <p:ext uri="{BB962C8B-B14F-4D97-AF65-F5344CB8AC3E}">
        <p14:creationId xmlns:p14="http://schemas.microsoft.com/office/powerpoint/2010/main" val="337395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 &amp; FS Updates</a:t>
            </a:r>
          </a:p>
        </p:txBody>
      </p:sp>
      <p:sp>
        <p:nvSpPr>
          <p:cNvPr id="3" name="Content Placeholder 2"/>
          <p:cNvSpPr>
            <a:spLocks noGrp="1"/>
          </p:cNvSpPr>
          <p:nvPr>
            <p:ph idx="1"/>
          </p:nvPr>
        </p:nvSpPr>
        <p:spPr/>
        <p:txBody>
          <a:bodyPr/>
          <a:lstStyle/>
          <a:p>
            <a:r>
              <a:rPr lang="en-US" sz="2000" i="1" dirty="0"/>
              <a:t>Brood X Periodical Cicadas</a:t>
            </a:r>
          </a:p>
          <a:p>
            <a:pPr marL="285750" indent="-285750">
              <a:buFont typeface="Arial" panose="020B0604020202020204" pitchFamily="34" charset="0"/>
              <a:buChar char="•"/>
            </a:pPr>
            <a:r>
              <a:rPr lang="en-US" sz="1800" dirty="0"/>
              <a:t>Brood X is emerging</a:t>
            </a:r>
          </a:p>
          <a:p>
            <a:pPr marL="285750" indent="-285750">
              <a:buFont typeface="Arial" panose="020B0604020202020204" pitchFamily="34" charset="0"/>
              <a:buChar char="•"/>
            </a:pPr>
            <a:r>
              <a:rPr lang="en-US" sz="1800" dirty="0"/>
              <a:t>Cicada Crew programs are popular (https://cicadacrewumd.weebly.com/)</a:t>
            </a:r>
          </a:p>
          <a:p>
            <a:endParaRPr lang="en-US" sz="2000" dirty="0"/>
          </a:p>
          <a:p>
            <a:endParaRPr lang="en-US" dirty="0"/>
          </a:p>
        </p:txBody>
      </p:sp>
      <p:sp>
        <p:nvSpPr>
          <p:cNvPr id="4" name="Slide Number Placeholder 3"/>
          <p:cNvSpPr>
            <a:spLocks noGrp="1"/>
          </p:cNvSpPr>
          <p:nvPr>
            <p:ph type="sldNum" sz="quarter" idx="12"/>
          </p:nvPr>
        </p:nvSpPr>
        <p:spPr/>
        <p:txBody>
          <a:bodyPr/>
          <a:lstStyle/>
          <a:p>
            <a:fld id="{90969C1B-43C2-D04D-AF8B-04FFAC00E192}" type="slidenum">
              <a:rPr lang="en-US" smtClean="0"/>
              <a:t>20</a:t>
            </a:fld>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343150"/>
            <a:ext cx="2666999" cy="2874014"/>
          </a:xfrm>
          <a:prstGeom prst="rect">
            <a:avLst/>
          </a:prstGeom>
          <a:ln>
            <a:solidFill>
              <a:schemeClr val="accent1"/>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88864" y="2343150"/>
            <a:ext cx="4993982" cy="2874014"/>
          </a:xfrm>
          <a:prstGeom prst="rect">
            <a:avLst/>
          </a:prstGeom>
          <a:ln>
            <a:solidFill>
              <a:schemeClr val="accent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7708" t="9755" r="26667"/>
          <a:stretch/>
        </p:blipFill>
        <p:spPr>
          <a:xfrm>
            <a:off x="1600200" y="2343150"/>
            <a:ext cx="1623518" cy="1482582"/>
          </a:xfrm>
          <a:prstGeom prst="rect">
            <a:avLst/>
          </a:prstGeom>
          <a:ln>
            <a:solidFill>
              <a:schemeClr val="accent1"/>
            </a:solidFill>
          </a:ln>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382846" y="2343150"/>
            <a:ext cx="1761153" cy="2876550"/>
          </a:xfrm>
          <a:prstGeom prst="rect">
            <a:avLst/>
          </a:prstGeom>
          <a:ln>
            <a:solidFill>
              <a:schemeClr val="accent1"/>
            </a:solidFill>
          </a:ln>
        </p:spPr>
      </p:pic>
      <p:sp>
        <p:nvSpPr>
          <p:cNvPr id="9" name="TextBox 8"/>
          <p:cNvSpPr txBox="1"/>
          <p:nvPr/>
        </p:nvSpPr>
        <p:spPr>
          <a:xfrm>
            <a:off x="6477000" y="4933950"/>
            <a:ext cx="2650084" cy="246221"/>
          </a:xfrm>
          <a:prstGeom prst="rect">
            <a:avLst/>
          </a:prstGeom>
          <a:noFill/>
        </p:spPr>
        <p:txBody>
          <a:bodyPr wrap="none" rtlCol="0">
            <a:spAutoFit/>
          </a:bodyPr>
          <a:lstStyle/>
          <a:p>
            <a:r>
              <a:rPr lang="en-US" sz="1000" dirty="0">
                <a:solidFill>
                  <a:schemeClr val="bg2"/>
                </a:solidFill>
              </a:rPr>
              <a:t>Photos: Mike </a:t>
            </a:r>
            <a:r>
              <a:rPr lang="en-US" sz="1000" dirty="0" err="1">
                <a:solidFill>
                  <a:schemeClr val="bg2"/>
                </a:solidFill>
              </a:rPr>
              <a:t>Raupp</a:t>
            </a:r>
            <a:r>
              <a:rPr lang="en-US" sz="1000" dirty="0">
                <a:solidFill>
                  <a:schemeClr val="bg2"/>
                </a:solidFill>
              </a:rPr>
              <a:t> and Paula Shrewsbury</a:t>
            </a:r>
          </a:p>
        </p:txBody>
      </p:sp>
    </p:spTree>
    <p:extLst>
      <p:ext uri="{BB962C8B-B14F-4D97-AF65-F5344CB8AC3E}">
        <p14:creationId xmlns:p14="http://schemas.microsoft.com/office/powerpoint/2010/main" val="3478718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FCS Updates</a:t>
            </a:r>
          </a:p>
        </p:txBody>
      </p:sp>
      <p:sp>
        <p:nvSpPr>
          <p:cNvPr id="3" name="Content Placeholder 2"/>
          <p:cNvSpPr>
            <a:spLocks noGrp="1"/>
          </p:cNvSpPr>
          <p:nvPr>
            <p:ph sz="half" idx="1"/>
          </p:nvPr>
        </p:nvSpPr>
        <p:spPr>
          <a:xfrm>
            <a:off x="398804" y="1063229"/>
            <a:ext cx="4038600" cy="3394472"/>
          </a:xfrm>
        </p:spPr>
        <p:txBody>
          <a:bodyPr>
            <a:noAutofit/>
          </a:bodyPr>
          <a:lstStyle/>
          <a:p>
            <a:pPr>
              <a:lnSpc>
                <a:spcPct val="150000"/>
              </a:lnSpc>
            </a:pPr>
            <a:r>
              <a:rPr lang="en-US" sz="2000" i="1" dirty="0"/>
              <a:t>New FCS Educator</a:t>
            </a:r>
          </a:p>
          <a:p>
            <a:pPr marL="342900" indent="-342900">
              <a:lnSpc>
                <a:spcPct val="150000"/>
              </a:lnSpc>
              <a:buFont typeface="Arial" panose="020B0604020202020204" pitchFamily="34" charset="0"/>
              <a:buChar char="•"/>
            </a:pPr>
            <a:r>
              <a:rPr lang="en-US" sz="1800" dirty="0"/>
              <a:t>Michael </a:t>
            </a:r>
            <a:r>
              <a:rPr lang="en-US" sz="1800" dirty="0" err="1"/>
              <a:t>Bievenour</a:t>
            </a:r>
            <a:r>
              <a:rPr lang="en-US" sz="1800" dirty="0"/>
              <a:t>, Financial Educator in Worcester County Office </a:t>
            </a:r>
            <a:r>
              <a:rPr lang="en-US" sz="1800" dirty="0">
                <a:hlinkClick r:id="rId3"/>
              </a:rPr>
              <a:t>mbieveno@umd.edu</a:t>
            </a:r>
            <a:endParaRPr lang="en-US" sz="1800" dirty="0"/>
          </a:p>
          <a:p>
            <a:pPr marL="342900" indent="-342900">
              <a:lnSpc>
                <a:spcPct val="150000"/>
              </a:lnSpc>
              <a:buFont typeface="Arial" panose="020B0604020202020204" pitchFamily="34" charset="0"/>
              <a:buChar char="•"/>
            </a:pPr>
            <a:endParaRPr lang="en-US" sz="1800" dirty="0"/>
          </a:p>
          <a:p>
            <a:pPr marL="914377" lvl="1" indent="-457189">
              <a:buFont typeface="Arial"/>
              <a:buChar char="•"/>
            </a:pPr>
            <a:endParaRPr lang="en-US" sz="1800" b="1" dirty="0"/>
          </a:p>
          <a:p>
            <a:pPr marL="457188" indent="-457189">
              <a:buFont typeface="Arial"/>
              <a:buChar char="•"/>
            </a:pPr>
            <a:endParaRPr lang="en-US" sz="1500" dirty="0"/>
          </a:p>
        </p:txBody>
      </p:sp>
      <p:sp>
        <p:nvSpPr>
          <p:cNvPr id="4" name="Content Placeholder 3"/>
          <p:cNvSpPr>
            <a:spLocks noGrp="1"/>
          </p:cNvSpPr>
          <p:nvPr>
            <p:ph sz="half" idx="2"/>
          </p:nvPr>
        </p:nvSpPr>
        <p:spPr>
          <a:xfrm>
            <a:off x="4495800" y="1073619"/>
            <a:ext cx="4191000" cy="3174532"/>
          </a:xfrm>
        </p:spPr>
        <p:txBody>
          <a:bodyPr>
            <a:normAutofit/>
          </a:bodyPr>
          <a:lstStyle/>
          <a:p>
            <a:r>
              <a:rPr lang="en-US" sz="2000" i="1" dirty="0"/>
              <a:t>Awards</a:t>
            </a:r>
          </a:p>
          <a:p>
            <a:pPr marL="342900" indent="-342900">
              <a:buFont typeface="Arial" panose="020B0604020202020204" pitchFamily="34" charset="0"/>
              <a:buChar char="•"/>
            </a:pPr>
            <a:r>
              <a:rPr lang="en-US" sz="1800" dirty="0"/>
              <a:t>Jesse </a:t>
            </a:r>
            <a:r>
              <a:rPr lang="en-US" sz="1800" dirty="0" err="1"/>
              <a:t>Ketterman</a:t>
            </a:r>
            <a:endParaRPr lang="en-US" sz="1800" dirty="0"/>
          </a:p>
          <a:p>
            <a:r>
              <a:rPr lang="en-US" sz="1800" dirty="0"/>
              <a:t>Community Champion Award in the Financial Education and Capability Awards Program</a:t>
            </a:r>
          </a:p>
          <a:p>
            <a:pPr marL="342900" indent="-342900">
              <a:buFont typeface="Arial" panose="020B0604020202020204" pitchFamily="34" charset="0"/>
              <a:buChar char="•"/>
            </a:pPr>
            <a:r>
              <a:rPr lang="en-US" sz="1800" dirty="0"/>
              <a:t>Michael </a:t>
            </a:r>
            <a:r>
              <a:rPr lang="en-US" sz="1800" dirty="0" err="1"/>
              <a:t>Elonge</a:t>
            </a:r>
            <a:endParaRPr lang="en-US" sz="1800" dirty="0"/>
          </a:p>
          <a:p>
            <a:r>
              <a:rPr lang="en-US" sz="1800" dirty="0"/>
              <a:t>AGNR Diversity, Equity, Inclusion, and Respect Faculty Award </a:t>
            </a:r>
          </a:p>
        </p:txBody>
      </p:sp>
      <p:sp>
        <p:nvSpPr>
          <p:cNvPr id="5" name="Slide Number Placeholder 4">
            <a:extLst>
              <a:ext uri="{FF2B5EF4-FFF2-40B4-BE49-F238E27FC236}">
                <a16:creationId xmlns:a16="http://schemas.microsoft.com/office/drawing/2014/main" id="{E34C43ED-2FF6-9546-AA22-528D444346A9}"/>
              </a:ext>
            </a:extLst>
          </p:cNvPr>
          <p:cNvSpPr>
            <a:spLocks noGrp="1"/>
          </p:cNvSpPr>
          <p:nvPr>
            <p:ph type="sldNum" sz="quarter" idx="12"/>
          </p:nvPr>
        </p:nvSpPr>
        <p:spPr/>
        <p:txBody>
          <a:bodyPr/>
          <a:lstStyle/>
          <a:p>
            <a:fld id="{90969C1B-43C2-D04D-AF8B-04FFAC00E192}" type="slidenum">
              <a:rPr lang="en-US" smtClean="0"/>
              <a:t>21</a:t>
            </a:fld>
            <a:endParaRPr lang="en-US" dirty="0"/>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2139" t="-4036" r="2890" b="13747"/>
          <a:stretch/>
        </p:blipFill>
        <p:spPr>
          <a:xfrm>
            <a:off x="4825562" y="3657257"/>
            <a:ext cx="1600200" cy="957197"/>
          </a:xfrm>
          <a:prstGeom prst="rect">
            <a:avLst/>
          </a:prstGeom>
        </p:spPr>
      </p:pic>
      <p:pic>
        <p:nvPicPr>
          <p:cNvPr id="9" name="Picture 8"/>
          <p:cNvPicPr>
            <a:picLocks noChangeAspect="1"/>
          </p:cNvPicPr>
          <p:nvPr/>
        </p:nvPicPr>
        <p:blipFill rotWithShape="1">
          <a:blip r:embed="rId5"/>
          <a:srcRect l="16000" t="20000" r="2000" b="2000"/>
          <a:stretch/>
        </p:blipFill>
        <p:spPr>
          <a:xfrm>
            <a:off x="6877572" y="3741262"/>
            <a:ext cx="952500" cy="906037"/>
          </a:xfrm>
          <a:prstGeom prst="rect">
            <a:avLst/>
          </a:prstGeom>
        </p:spPr>
      </p:pic>
      <p:pic>
        <p:nvPicPr>
          <p:cNvPr id="6" name="Picture 6">
            <a:extLst>
              <a:ext uri="{FF2B5EF4-FFF2-40B4-BE49-F238E27FC236}">
                <a16:creationId xmlns:a16="http://schemas.microsoft.com/office/drawing/2014/main" id="{18283591-1E83-41F7-8327-58C705DB7E2D}"/>
              </a:ext>
            </a:extLst>
          </p:cNvPr>
          <p:cNvPicPr>
            <a:picLocks noChangeAspect="1"/>
          </p:cNvPicPr>
          <p:nvPr/>
        </p:nvPicPr>
        <p:blipFill rotWithShape="1">
          <a:blip r:embed="rId6"/>
          <a:srcRect r="-493" b="23860"/>
          <a:stretch/>
        </p:blipFill>
        <p:spPr>
          <a:xfrm>
            <a:off x="1499038" y="3121172"/>
            <a:ext cx="1344031" cy="1429078"/>
          </a:xfrm>
          <a:prstGeom prst="rect">
            <a:avLst/>
          </a:prstGeom>
        </p:spPr>
      </p:pic>
    </p:spTree>
    <p:extLst>
      <p:ext uri="{BB962C8B-B14F-4D97-AF65-F5344CB8AC3E}">
        <p14:creationId xmlns:p14="http://schemas.microsoft.com/office/powerpoint/2010/main" val="2514581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FCS Updates</a:t>
            </a:r>
          </a:p>
        </p:txBody>
      </p:sp>
      <p:sp>
        <p:nvSpPr>
          <p:cNvPr id="7" name="Content Placeholder 6"/>
          <p:cNvSpPr>
            <a:spLocks noGrp="1"/>
          </p:cNvSpPr>
          <p:nvPr>
            <p:ph idx="1"/>
          </p:nvPr>
        </p:nvSpPr>
        <p:spPr/>
        <p:txBody>
          <a:bodyPr vert="horz" lIns="91440" tIns="45720" rIns="91440" bIns="45720" rtlCol="0" anchor="t">
            <a:normAutofit/>
          </a:bodyPr>
          <a:lstStyle/>
          <a:p>
            <a:r>
              <a:rPr lang="en-US" sz="2000" i="1" dirty="0"/>
              <a:t>Mental Health Awareness Month </a:t>
            </a:r>
          </a:p>
          <a:p>
            <a:pPr marL="342900" indent="-342900">
              <a:buFont typeface="Arial" panose="020B0604020202020204" pitchFamily="34" charset="0"/>
              <a:buChar char="•"/>
            </a:pPr>
            <a:r>
              <a:rPr lang="en-US" sz="1800" dirty="0"/>
              <a:t>Delmarva Farmer </a:t>
            </a:r>
            <a:endParaRPr lang="en-US" sz="1800">
              <a:cs typeface="Arial"/>
            </a:endParaRPr>
          </a:p>
          <a:p>
            <a:pPr marL="342900" indent="-342900">
              <a:buFont typeface="Arial" panose="020B0604020202020204" pitchFamily="34" charset="0"/>
              <a:buChar char="•"/>
            </a:pPr>
            <a:r>
              <a:rPr lang="en-US" sz="1800" dirty="0" err="1"/>
              <a:t>UMDExtension</a:t>
            </a:r>
            <a:r>
              <a:rPr lang="en-US" sz="1800" dirty="0"/>
              <a:t> </a:t>
            </a:r>
            <a:r>
              <a:rPr lang="en-US" sz="1800" dirty="0">
                <a:hlinkClick r:id="rId3"/>
              </a:rPr>
              <a:t>Facebook</a:t>
            </a:r>
            <a:endParaRPr lang="en-US" sz="1800" dirty="0">
              <a:cs typeface="Arial"/>
            </a:endParaRPr>
          </a:p>
          <a:p>
            <a:pPr marL="342900" indent="-342900">
              <a:buFont typeface="Arial" panose="020B0604020202020204" pitchFamily="34" charset="0"/>
              <a:buChar char="•"/>
            </a:pPr>
            <a:r>
              <a:rPr lang="en-US" sz="1800" dirty="0"/>
              <a:t>University of Maryland Extension </a:t>
            </a:r>
            <a:r>
              <a:rPr lang="en-US" sz="1800" dirty="0">
                <a:hlinkClick r:id="rId4"/>
              </a:rPr>
              <a:t>YouTube Channel </a:t>
            </a:r>
          </a:p>
          <a:p>
            <a:pPr marL="342900" indent="-342900">
              <a:buFont typeface="Arial" panose="020B0604020202020204" pitchFamily="34" charset="0"/>
              <a:buChar char="•"/>
            </a:pPr>
            <a:r>
              <a:rPr lang="en-US" sz="1800" dirty="0">
                <a:ea typeface="+mn-lt"/>
                <a:cs typeface="+mn-lt"/>
                <a:hlinkClick r:id="rId5"/>
              </a:rPr>
              <a:t>Farm Stress Management</a:t>
            </a:r>
            <a:r>
              <a:rPr lang="en-US" sz="1800" dirty="0">
                <a:ea typeface="+mn-lt"/>
                <a:cs typeface="+mn-lt"/>
              </a:rPr>
              <a:t> and the FCS </a:t>
            </a:r>
            <a:r>
              <a:rPr lang="en-US" sz="1800" dirty="0">
                <a:ea typeface="+mn-lt"/>
                <a:cs typeface="+mn-lt"/>
                <a:hlinkClick r:id="rId6"/>
              </a:rPr>
              <a:t>Mental Health and Well-Being</a:t>
            </a:r>
            <a:r>
              <a:rPr lang="en-US" sz="1800" dirty="0">
                <a:ea typeface="+mn-lt"/>
                <a:cs typeface="+mn-lt"/>
              </a:rPr>
              <a:t> </a:t>
            </a:r>
            <a:endParaRPr lang="en-US" sz="1800" dirty="0">
              <a:cs typeface="Arial"/>
            </a:endParaRPr>
          </a:p>
        </p:txBody>
      </p:sp>
      <p:sp>
        <p:nvSpPr>
          <p:cNvPr id="5" name="Slide Number Placeholder 4"/>
          <p:cNvSpPr>
            <a:spLocks noGrp="1"/>
          </p:cNvSpPr>
          <p:nvPr>
            <p:ph type="sldNum" sz="quarter" idx="12"/>
          </p:nvPr>
        </p:nvSpPr>
        <p:spPr/>
        <p:txBody>
          <a:bodyPr/>
          <a:lstStyle/>
          <a:p>
            <a:fld id="{90969C1B-43C2-D04D-AF8B-04FFAC00E192}" type="slidenum">
              <a:rPr lang="en-US" smtClean="0"/>
              <a:t>22</a:t>
            </a:fld>
            <a:endParaRPr lang="en-US" dirty="0"/>
          </a:p>
        </p:txBody>
      </p:sp>
      <p:pic>
        <p:nvPicPr>
          <p:cNvPr id="8" name="Picture 7"/>
          <p:cNvPicPr>
            <a:picLocks noChangeAspect="1"/>
          </p:cNvPicPr>
          <p:nvPr/>
        </p:nvPicPr>
        <p:blipFill>
          <a:blip r:embed="rId7"/>
          <a:stretch>
            <a:fillRect/>
          </a:stretch>
        </p:blipFill>
        <p:spPr>
          <a:xfrm>
            <a:off x="646550" y="2940488"/>
            <a:ext cx="7696200" cy="1684338"/>
          </a:xfrm>
          <a:prstGeom prst="rect">
            <a:avLst/>
          </a:prstGeom>
        </p:spPr>
      </p:pic>
    </p:spTree>
    <p:extLst>
      <p:ext uri="{BB962C8B-B14F-4D97-AF65-F5344CB8AC3E}">
        <p14:creationId xmlns:p14="http://schemas.microsoft.com/office/powerpoint/2010/main" val="2984431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FCS Updates</a:t>
            </a:r>
          </a:p>
        </p:txBody>
      </p:sp>
      <p:pic>
        <p:nvPicPr>
          <p:cNvPr id="6" name="Content Placeholder 5"/>
          <p:cNvPicPr>
            <a:picLocks noGrp="1" noChangeAspect="1"/>
          </p:cNvPicPr>
          <p:nvPr>
            <p:ph idx="1"/>
          </p:nvPr>
        </p:nvPicPr>
        <p:blipFill>
          <a:blip r:embed="rId2"/>
          <a:stretch>
            <a:fillRect/>
          </a:stretch>
        </p:blipFill>
        <p:spPr>
          <a:xfrm>
            <a:off x="4824413" y="1522411"/>
            <a:ext cx="3124261" cy="2317751"/>
          </a:xfrm>
          <a:prstGeom prst="rect">
            <a:avLst/>
          </a:prstGeom>
        </p:spPr>
      </p:pic>
      <p:sp>
        <p:nvSpPr>
          <p:cNvPr id="4" name="Slide Number Placeholder 3"/>
          <p:cNvSpPr>
            <a:spLocks noGrp="1"/>
          </p:cNvSpPr>
          <p:nvPr>
            <p:ph type="sldNum" sz="quarter" idx="12"/>
          </p:nvPr>
        </p:nvSpPr>
        <p:spPr/>
        <p:txBody>
          <a:bodyPr/>
          <a:lstStyle/>
          <a:p>
            <a:fld id="{90969C1B-43C2-D04D-AF8B-04FFAC00E192}" type="slidenum">
              <a:rPr lang="en-US" smtClean="0"/>
              <a:t>23</a:t>
            </a:fld>
            <a:endParaRPr lang="en-US" dirty="0"/>
          </a:p>
        </p:txBody>
      </p:sp>
      <p:pic>
        <p:nvPicPr>
          <p:cNvPr id="5" name="Picture 4"/>
          <p:cNvPicPr>
            <a:picLocks noChangeAspect="1"/>
          </p:cNvPicPr>
          <p:nvPr/>
        </p:nvPicPr>
        <p:blipFill>
          <a:blip r:embed="rId3"/>
          <a:stretch>
            <a:fillRect/>
          </a:stretch>
        </p:blipFill>
        <p:spPr>
          <a:xfrm>
            <a:off x="868363" y="1811140"/>
            <a:ext cx="3624823" cy="1739900"/>
          </a:xfrm>
          <a:prstGeom prst="rect">
            <a:avLst/>
          </a:prstGeom>
        </p:spPr>
      </p:pic>
    </p:spTree>
    <p:extLst>
      <p:ext uri="{BB962C8B-B14F-4D97-AF65-F5344CB8AC3E}">
        <p14:creationId xmlns:p14="http://schemas.microsoft.com/office/powerpoint/2010/main" val="2672487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3BAD3-CC59-422F-A592-B49997A77BF0}"/>
              </a:ext>
            </a:extLst>
          </p:cNvPr>
          <p:cNvSpPr>
            <a:spLocks noGrp="1"/>
          </p:cNvSpPr>
          <p:nvPr>
            <p:ph type="title"/>
          </p:nvPr>
        </p:nvSpPr>
        <p:spPr/>
        <p:txBody>
          <a:bodyPr/>
          <a:lstStyle/>
          <a:p>
            <a:r>
              <a:rPr lang="en-US" dirty="0">
                <a:ea typeface="+mj-lt"/>
                <a:cs typeface="+mj-lt"/>
              </a:rPr>
              <a:t>FCS Updates</a:t>
            </a:r>
            <a:endParaRPr lang="en-US" dirty="0"/>
          </a:p>
        </p:txBody>
      </p:sp>
      <p:sp>
        <p:nvSpPr>
          <p:cNvPr id="3" name="Content Placeholder 2">
            <a:extLst>
              <a:ext uri="{FF2B5EF4-FFF2-40B4-BE49-F238E27FC236}">
                <a16:creationId xmlns:a16="http://schemas.microsoft.com/office/drawing/2014/main" id="{AF87F13E-3E9C-424A-B801-ACBB617C38B1}"/>
              </a:ext>
            </a:extLst>
          </p:cNvPr>
          <p:cNvSpPr>
            <a:spLocks noGrp="1"/>
          </p:cNvSpPr>
          <p:nvPr>
            <p:ph idx="1"/>
          </p:nvPr>
        </p:nvSpPr>
        <p:spPr/>
        <p:txBody>
          <a:bodyPr vert="horz" lIns="91440" tIns="45720" rIns="91440" bIns="45720" rtlCol="0" anchor="t">
            <a:normAutofit/>
          </a:bodyPr>
          <a:lstStyle/>
          <a:p>
            <a:r>
              <a:rPr lang="en-US" sz="2000" i="1" dirty="0">
                <a:ea typeface="+mn-lt"/>
                <a:cs typeface="+mn-lt"/>
              </a:rPr>
              <a:t>Grants </a:t>
            </a:r>
          </a:p>
          <a:p>
            <a:r>
              <a:rPr lang="en-US" sz="1800" dirty="0">
                <a:ea typeface="+mn-lt"/>
                <a:cs typeface="+mn-lt"/>
              </a:rPr>
              <a:t>USDA-CYFAR Sustainable Community Project</a:t>
            </a:r>
            <a:endParaRPr lang="en-US" sz="1800" dirty="0">
              <a:cs typeface="Arial"/>
            </a:endParaRPr>
          </a:p>
          <a:p>
            <a:r>
              <a:rPr lang="en-US" sz="1800" dirty="0">
                <a:ea typeface="+mn-lt"/>
                <a:cs typeface="+mn-lt"/>
              </a:rPr>
              <a:t>Title:  Addressing Youth Mental Health of Latinx Families by Strengthening Family-Skills and Engaging in Sports</a:t>
            </a:r>
            <a:br>
              <a:rPr lang="en-US" sz="1800" dirty="0">
                <a:ea typeface="+mn-lt"/>
                <a:cs typeface="+mn-lt"/>
              </a:rPr>
            </a:br>
            <a:r>
              <a:rPr lang="en-US" sz="1800" dirty="0">
                <a:ea typeface="+mn-lt"/>
                <a:cs typeface="+mn-lt"/>
              </a:rPr>
              <a:t>Period: 09/30/21-09/29/2026 Budget: $528,884 </a:t>
            </a:r>
            <a:br>
              <a:rPr lang="en-US" sz="1800" dirty="0">
                <a:ea typeface="+mn-lt"/>
                <a:cs typeface="+mn-lt"/>
              </a:rPr>
            </a:br>
            <a:r>
              <a:rPr lang="en-US" sz="1800" dirty="0">
                <a:ea typeface="+mn-lt"/>
                <a:cs typeface="+mn-lt"/>
              </a:rPr>
              <a:t>Ali Hurtado Choque, Alex Chan, and Jamie Morris</a:t>
            </a:r>
          </a:p>
          <a:p>
            <a:endParaRPr lang="en-US" sz="1800" dirty="0">
              <a:ea typeface="+mn-lt"/>
              <a:cs typeface="+mn-lt"/>
            </a:endParaRPr>
          </a:p>
          <a:p>
            <a:r>
              <a:rPr lang="en-US" sz="1800" dirty="0">
                <a:ea typeface="+mn-lt"/>
                <a:cs typeface="+mn-lt"/>
              </a:rPr>
              <a:t>Close Encounters with Agriculture program from Maryland Grain Producers Utilization Board</a:t>
            </a:r>
            <a:endParaRPr lang="en-US">
              <a:cs typeface="Arial"/>
            </a:endParaRPr>
          </a:p>
          <a:p>
            <a:r>
              <a:rPr lang="en-US" sz="1800" dirty="0">
                <a:cs typeface="Arial"/>
              </a:rPr>
              <a:t>Mona Habibi and Montgomery County Team, $6,000 </a:t>
            </a:r>
          </a:p>
        </p:txBody>
      </p:sp>
      <p:sp>
        <p:nvSpPr>
          <p:cNvPr id="4" name="Slide Number Placeholder 3">
            <a:extLst>
              <a:ext uri="{FF2B5EF4-FFF2-40B4-BE49-F238E27FC236}">
                <a16:creationId xmlns:a16="http://schemas.microsoft.com/office/drawing/2014/main" id="{D54C61BB-D05B-47D8-8087-790EBFE89058}"/>
              </a:ext>
            </a:extLst>
          </p:cNvPr>
          <p:cNvSpPr>
            <a:spLocks noGrp="1"/>
          </p:cNvSpPr>
          <p:nvPr>
            <p:ph type="sldNum" sz="quarter" idx="12"/>
          </p:nvPr>
        </p:nvSpPr>
        <p:spPr/>
        <p:txBody>
          <a:bodyPr/>
          <a:lstStyle/>
          <a:p>
            <a:fld id="{90969C1B-43C2-D04D-AF8B-04FFAC00E192}" type="slidenum">
              <a:rPr lang="en-US" smtClean="0"/>
              <a:t>24</a:t>
            </a:fld>
            <a:endParaRPr lang="en-US" dirty="0"/>
          </a:p>
        </p:txBody>
      </p:sp>
    </p:spTree>
    <p:extLst>
      <p:ext uri="{BB962C8B-B14F-4D97-AF65-F5344CB8AC3E}">
        <p14:creationId xmlns:p14="http://schemas.microsoft.com/office/powerpoint/2010/main" val="505549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FCS Updates</a:t>
            </a:r>
          </a:p>
        </p:txBody>
      </p:sp>
      <p:pic>
        <p:nvPicPr>
          <p:cNvPr id="5" name="Content Placeholder 4"/>
          <p:cNvPicPr>
            <a:picLocks noGrp="1" noChangeAspect="1"/>
          </p:cNvPicPr>
          <p:nvPr>
            <p:ph idx="1"/>
          </p:nvPr>
        </p:nvPicPr>
        <p:blipFill>
          <a:blip r:embed="rId2"/>
          <a:stretch>
            <a:fillRect/>
          </a:stretch>
        </p:blipFill>
        <p:spPr>
          <a:xfrm>
            <a:off x="685800" y="1131782"/>
            <a:ext cx="7200900" cy="1762125"/>
          </a:xfrm>
          <a:prstGeom prst="rect">
            <a:avLst/>
          </a:prstGeom>
        </p:spPr>
      </p:pic>
      <p:sp>
        <p:nvSpPr>
          <p:cNvPr id="4" name="Slide Number Placeholder 3"/>
          <p:cNvSpPr>
            <a:spLocks noGrp="1"/>
          </p:cNvSpPr>
          <p:nvPr>
            <p:ph type="sldNum" sz="quarter" idx="12"/>
          </p:nvPr>
        </p:nvSpPr>
        <p:spPr/>
        <p:txBody>
          <a:bodyPr/>
          <a:lstStyle/>
          <a:p>
            <a:fld id="{90969C1B-43C2-D04D-AF8B-04FFAC00E192}" type="slidenum">
              <a:rPr lang="en-US" smtClean="0"/>
              <a:t>25</a:t>
            </a:fld>
            <a:endParaRPr lang="en-US" dirty="0"/>
          </a:p>
        </p:txBody>
      </p:sp>
      <p:sp>
        <p:nvSpPr>
          <p:cNvPr id="6" name="Rectangle 5"/>
          <p:cNvSpPr/>
          <p:nvPr/>
        </p:nvSpPr>
        <p:spPr>
          <a:xfrm>
            <a:off x="457200" y="3562350"/>
            <a:ext cx="5562600" cy="923330"/>
          </a:xfrm>
          <a:prstGeom prst="rect">
            <a:avLst/>
          </a:prstGeom>
        </p:spPr>
        <p:txBody>
          <a:bodyPr wrap="square">
            <a:spAutoFit/>
          </a:bodyPr>
          <a:lstStyle/>
          <a:p>
            <a:pPr algn="ctr"/>
            <a:r>
              <a:rPr lang="en-US" b="1" dirty="0"/>
              <a:t>UME Vaccine Education</a:t>
            </a:r>
          </a:p>
          <a:p>
            <a:pPr algn="ctr"/>
            <a:r>
              <a:rPr lang="en-US" dirty="0"/>
              <a:t>https://extension.umd.edu/covid-19-vaccine-education</a:t>
            </a:r>
          </a:p>
        </p:txBody>
      </p:sp>
      <p:pic>
        <p:nvPicPr>
          <p:cNvPr id="7" name="Picture 6"/>
          <p:cNvPicPr>
            <a:picLocks noChangeAspect="1"/>
          </p:cNvPicPr>
          <p:nvPr/>
        </p:nvPicPr>
        <p:blipFill>
          <a:blip r:embed="rId3"/>
          <a:stretch>
            <a:fillRect/>
          </a:stretch>
        </p:blipFill>
        <p:spPr>
          <a:xfrm>
            <a:off x="5791200" y="2969047"/>
            <a:ext cx="2604249" cy="1734348"/>
          </a:xfrm>
          <a:prstGeom prst="rect">
            <a:avLst/>
          </a:prstGeom>
        </p:spPr>
      </p:pic>
    </p:spTree>
    <p:extLst>
      <p:ext uri="{BB962C8B-B14F-4D97-AF65-F5344CB8AC3E}">
        <p14:creationId xmlns:p14="http://schemas.microsoft.com/office/powerpoint/2010/main" val="57929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86200" y="2876550"/>
            <a:ext cx="5151022" cy="1932351"/>
          </a:xfrm>
          <a:prstGeom prst="rect">
            <a:avLst/>
          </a:prstGeom>
        </p:spPr>
      </p:pic>
      <p:sp>
        <p:nvSpPr>
          <p:cNvPr id="3" name="Content Placeholder 2"/>
          <p:cNvSpPr>
            <a:spLocks noGrp="1"/>
          </p:cNvSpPr>
          <p:nvPr>
            <p:ph idx="1"/>
          </p:nvPr>
        </p:nvSpPr>
        <p:spPr>
          <a:xfrm>
            <a:off x="233254" y="1047750"/>
            <a:ext cx="8478982" cy="3848209"/>
          </a:xfrm>
        </p:spPr>
        <p:txBody>
          <a:bodyPr vert="horz" lIns="91440" tIns="45720" rIns="91440" bIns="45720" rtlCol="0" anchor="t">
            <a:normAutofit/>
          </a:bodyPr>
          <a:lstStyle/>
          <a:p>
            <a:r>
              <a:rPr lang="en-US" sz="1600" b="1" dirty="0"/>
              <a:t>SNAP-Ed'</a:t>
            </a:r>
            <a:r>
              <a:rPr lang="en-US" sz="1600" dirty="0"/>
              <a:t>s award-winning Facebook live series pivoted to </a:t>
            </a:r>
            <a:r>
              <a:rPr lang="en-US" sz="1600" i="1" dirty="0"/>
              <a:t>Fresh from Maryland, </a:t>
            </a:r>
            <a:r>
              <a:rPr lang="en-US" sz="1600" dirty="0"/>
              <a:t>focusing on accessing, selecting, and preparing local foods.  </a:t>
            </a:r>
          </a:p>
          <a:p>
            <a:pPr lvl="1"/>
            <a:r>
              <a:rPr lang="en-US" sz="1600" dirty="0"/>
              <a:t>Episodes feature seasonal produce items, recipe demos led by SNAP-Ed, tips for using benefits (SNAP, WIC, P-EBT) to access local produce.  Special guests include Crossroads Farmers' Market, Cambridge Community Garden, Maryland WIC, the Roving Radish, and UME's own Shauna Henley!  Featured on P-EBT, No Kid Hungry reached over 8,100 people.</a:t>
            </a:r>
          </a:p>
          <a:p>
            <a:endParaRPr lang="en-US" sz="1400" dirty="0"/>
          </a:p>
        </p:txBody>
      </p:sp>
      <p:sp>
        <p:nvSpPr>
          <p:cNvPr id="5" name="TextBox 4"/>
          <p:cNvSpPr txBox="1"/>
          <p:nvPr/>
        </p:nvSpPr>
        <p:spPr>
          <a:xfrm>
            <a:off x="270040" y="3057895"/>
            <a:ext cx="3402704" cy="1569660"/>
          </a:xfrm>
          <a:prstGeom prst="rect">
            <a:avLst/>
          </a:prstGeom>
          <a:noFill/>
        </p:spPr>
        <p:txBody>
          <a:bodyPr wrap="square" rtlCol="0">
            <a:spAutoFit/>
          </a:bodyPr>
          <a:lstStyle/>
          <a:p>
            <a:pPr marL="214313" indent="-214313">
              <a:buFont typeface="Arial" panose="020B0604020202020204" pitchFamily="34" charset="0"/>
              <a:buChar char="•"/>
            </a:pPr>
            <a:r>
              <a:rPr lang="en-US" sz="1600" dirty="0"/>
              <a:t>Montgomery County EFNEP/SNAP-Ed Farmer Market education partnership shared class time with 8 sessions to explain utilizations at farmers markets</a:t>
            </a:r>
          </a:p>
        </p:txBody>
      </p:sp>
      <p:sp>
        <p:nvSpPr>
          <p:cNvPr id="7" name="Title 1"/>
          <p:cNvSpPr>
            <a:spLocks noGrp="1"/>
          </p:cNvSpPr>
          <p:nvPr>
            <p:ph type="title"/>
          </p:nvPr>
        </p:nvSpPr>
        <p:spPr/>
        <p:txBody>
          <a:bodyPr/>
          <a:lstStyle/>
          <a:p>
            <a:r>
              <a:rPr lang="en-US" dirty="0"/>
              <a:t>FCS Updates</a:t>
            </a:r>
          </a:p>
        </p:txBody>
      </p:sp>
    </p:spTree>
    <p:extLst>
      <p:ext uri="{BB962C8B-B14F-4D97-AF65-F5344CB8AC3E}">
        <p14:creationId xmlns:p14="http://schemas.microsoft.com/office/powerpoint/2010/main" val="4054595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00150"/>
            <a:ext cx="8763000" cy="3565921"/>
          </a:xfrm>
        </p:spPr>
        <p:txBody>
          <a:bodyPr vert="horz" lIns="91440" tIns="45720" rIns="91440" bIns="45720" rtlCol="0" anchor="t">
            <a:normAutofit fontScale="40000" lnSpcReduction="20000"/>
          </a:bodyPr>
          <a:lstStyle/>
          <a:p>
            <a:r>
              <a:rPr lang="en-US" sz="5000" b="1" i="1" dirty="0"/>
              <a:t>EFNEP</a:t>
            </a:r>
            <a:r>
              <a:rPr lang="en-US" b="1" dirty="0"/>
              <a:t> </a:t>
            </a:r>
            <a:r>
              <a:rPr lang="en-US" sz="4500" i="1" dirty="0"/>
              <a:t>Two AFRI Proposals Submitted:</a:t>
            </a:r>
          </a:p>
          <a:p>
            <a:endParaRPr lang="en-US" sz="4500" dirty="0"/>
          </a:p>
          <a:p>
            <a:pPr>
              <a:lnSpc>
                <a:spcPct val="120000"/>
              </a:lnSpc>
              <a:spcBef>
                <a:spcPts val="0"/>
              </a:spcBef>
            </a:pPr>
            <a:r>
              <a:rPr lang="en-US" sz="4500" dirty="0"/>
              <a:t>1. Drs. Ali Hurtado (UME/SPH), Mira Mehta and Kavitha </a:t>
            </a:r>
            <a:r>
              <a:rPr lang="en-US" sz="4500" dirty="0" err="1"/>
              <a:t>Sankavaram</a:t>
            </a:r>
            <a:r>
              <a:rPr lang="en-US" sz="4500" dirty="0"/>
              <a:t> (NFSC/EFNEP/UME) are </a:t>
            </a:r>
            <a:r>
              <a:rPr lang="en-US" sz="4500" dirty="0" err="1"/>
              <a:t>CoPIs</a:t>
            </a:r>
            <a:r>
              <a:rPr lang="en-US" sz="4500" dirty="0"/>
              <a:t> on the proposal, Diet, Nutrition and Chronic Disease Prevention AFRI titled, </a:t>
            </a:r>
            <a:r>
              <a:rPr lang="en-US" sz="4500" i="1" dirty="0"/>
              <a:t>Increasing the Reach and Graduation Rates of Nutrition Education Utilizing a Blended Mobile Health Component</a:t>
            </a:r>
            <a:r>
              <a:rPr lang="en-US" sz="4500" dirty="0"/>
              <a:t>”</a:t>
            </a:r>
          </a:p>
          <a:p>
            <a:pPr>
              <a:lnSpc>
                <a:spcPct val="120000"/>
              </a:lnSpc>
              <a:spcBef>
                <a:spcPts val="0"/>
              </a:spcBef>
            </a:pPr>
            <a:endParaRPr lang="en-US" sz="4500" dirty="0"/>
          </a:p>
          <a:p>
            <a:pPr>
              <a:lnSpc>
                <a:spcPct val="120000"/>
              </a:lnSpc>
              <a:spcBef>
                <a:spcPts val="0"/>
              </a:spcBef>
            </a:pPr>
            <a:r>
              <a:rPr lang="en-US" sz="4500" dirty="0"/>
              <a:t>2. A Multistate Project, </a:t>
            </a:r>
            <a:r>
              <a:rPr lang="en-US" sz="4500" i="1" dirty="0"/>
              <a:t>A Cost-Benefit Analysis of EFNEP Utilizing Biomarkers of Chronic Disease Risk. </a:t>
            </a:r>
            <a:r>
              <a:rPr lang="en-US" sz="4500" dirty="0"/>
              <a:t>Dr. </a:t>
            </a:r>
            <a:r>
              <a:rPr lang="en-US" sz="4500" dirty="0" err="1"/>
              <a:t>Sankavaram</a:t>
            </a:r>
            <a:r>
              <a:rPr lang="en-US" sz="4500" dirty="0"/>
              <a:t> is </a:t>
            </a:r>
            <a:r>
              <a:rPr lang="en-US" sz="4500" dirty="0" err="1"/>
              <a:t>CoPI</a:t>
            </a:r>
            <a:r>
              <a:rPr lang="en-US" sz="4500" dirty="0"/>
              <a:t> on this research proposal </a:t>
            </a:r>
          </a:p>
          <a:p>
            <a:endParaRPr lang="en-US" sz="4500" dirty="0"/>
          </a:p>
        </p:txBody>
      </p:sp>
      <p:sp>
        <p:nvSpPr>
          <p:cNvPr id="6" name="Title 1"/>
          <p:cNvSpPr>
            <a:spLocks noGrp="1"/>
          </p:cNvSpPr>
          <p:nvPr>
            <p:ph type="title"/>
          </p:nvPr>
        </p:nvSpPr>
        <p:spPr>
          <a:xfrm>
            <a:off x="457200" y="205979"/>
            <a:ext cx="8229600" cy="857250"/>
          </a:xfrm>
        </p:spPr>
        <p:txBody>
          <a:bodyPr/>
          <a:lstStyle/>
          <a:p>
            <a:r>
              <a:rPr lang="en-US" dirty="0"/>
              <a:t>FCS Updates</a:t>
            </a:r>
          </a:p>
        </p:txBody>
      </p:sp>
    </p:spTree>
    <p:extLst>
      <p:ext uri="{BB962C8B-B14F-4D97-AF65-F5344CB8AC3E}">
        <p14:creationId xmlns:p14="http://schemas.microsoft.com/office/powerpoint/2010/main" val="1668318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00150"/>
            <a:ext cx="6405563" cy="3429000"/>
          </a:xfrm>
        </p:spPr>
        <p:txBody>
          <a:bodyPr vert="horz" lIns="91440" tIns="45720" rIns="91440" bIns="45720" rtlCol="0" anchor="t">
            <a:normAutofit/>
          </a:bodyPr>
          <a:lstStyle/>
          <a:p>
            <a:pPr>
              <a:lnSpc>
                <a:spcPct val="120000"/>
              </a:lnSpc>
            </a:pPr>
            <a:r>
              <a:rPr lang="en-US" sz="1600" dirty="0"/>
              <a:t>EFNEP educators </a:t>
            </a:r>
            <a:r>
              <a:rPr lang="en-US" sz="1600" dirty="0" err="1"/>
              <a:t>Carmenletta</a:t>
            </a:r>
            <a:r>
              <a:rPr lang="en-US" sz="1600" dirty="0"/>
              <a:t> Fletcher (PG) and Elizabeth Saunders (Montgomery) will be presenting a workshop for EFNEP educators across the Northeast Region titled, “Cooking in a Virtual World: Best Practices to Engage and Empower Youth Audiences towards a Healthy Lifestyle</a:t>
            </a:r>
            <a:r>
              <a:rPr lang="en-US" sz="1600" i="1" dirty="0"/>
              <a:t>”</a:t>
            </a:r>
            <a:r>
              <a:rPr lang="en-US" sz="1600" dirty="0"/>
              <a:t>. The workshop was presented earlier this year at the National EFNEP Conference to USDA/NIFA administrators, EFNEP Directors, and EFNEP specialists across the Nation. </a:t>
            </a:r>
          </a:p>
          <a:p>
            <a:pPr>
              <a:lnSpc>
                <a:spcPct val="120000"/>
              </a:lnSpc>
            </a:pPr>
            <a:endParaRPr lang="en-US" sz="1600" dirty="0">
              <a:cs typeface="Arial"/>
            </a:endParaRPr>
          </a:p>
          <a:p>
            <a:pPr>
              <a:lnSpc>
                <a:spcPct val="120000"/>
              </a:lnSpc>
            </a:pPr>
            <a:r>
              <a:rPr lang="en-US" sz="1600" dirty="0">
                <a:cs typeface="Arial"/>
              </a:rPr>
              <a:t>AGNR On-Campus Professional Track Faculty Award: Dr. Mira Mehta</a:t>
            </a:r>
          </a:p>
        </p:txBody>
      </p:sp>
      <p:sp>
        <p:nvSpPr>
          <p:cNvPr id="6" name="Title 1"/>
          <p:cNvSpPr>
            <a:spLocks noGrp="1"/>
          </p:cNvSpPr>
          <p:nvPr>
            <p:ph type="title"/>
          </p:nvPr>
        </p:nvSpPr>
        <p:spPr>
          <a:xfrm>
            <a:off x="457200" y="205979"/>
            <a:ext cx="8229600" cy="857250"/>
          </a:xfrm>
        </p:spPr>
        <p:txBody>
          <a:bodyPr/>
          <a:lstStyle/>
          <a:p>
            <a:r>
              <a:rPr lang="en-US" dirty="0"/>
              <a:t>FCS Updates</a:t>
            </a:r>
          </a:p>
        </p:txBody>
      </p:sp>
      <p:pic>
        <p:nvPicPr>
          <p:cNvPr id="2" name="Picture 3" descr="A picture containing person&#10;&#10;Description automatically generated">
            <a:extLst>
              <a:ext uri="{FF2B5EF4-FFF2-40B4-BE49-F238E27FC236}">
                <a16:creationId xmlns:a16="http://schemas.microsoft.com/office/drawing/2014/main" id="{5CDCDF85-A05E-4BD8-BE97-BA599361C283}"/>
              </a:ext>
            </a:extLst>
          </p:cNvPr>
          <p:cNvPicPr>
            <a:picLocks noChangeAspect="1"/>
          </p:cNvPicPr>
          <p:nvPr/>
        </p:nvPicPr>
        <p:blipFill>
          <a:blip r:embed="rId2"/>
          <a:stretch>
            <a:fillRect/>
          </a:stretch>
        </p:blipFill>
        <p:spPr>
          <a:xfrm>
            <a:off x="6962775" y="1849437"/>
            <a:ext cx="1600200" cy="2381250"/>
          </a:xfrm>
          <a:prstGeom prst="rect">
            <a:avLst/>
          </a:prstGeom>
        </p:spPr>
      </p:pic>
    </p:spTree>
    <p:extLst>
      <p:ext uri="{BB962C8B-B14F-4D97-AF65-F5344CB8AC3E}">
        <p14:creationId xmlns:p14="http://schemas.microsoft.com/office/powerpoint/2010/main" val="1549845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nchor="ctr">
            <a:normAutofit/>
          </a:bodyPr>
          <a:lstStyle/>
          <a:p>
            <a:r>
              <a:rPr lang="en-US" dirty="0"/>
              <a:t>ENR &amp; SG Updates</a:t>
            </a:r>
          </a:p>
        </p:txBody>
      </p:sp>
      <p:sp>
        <p:nvSpPr>
          <p:cNvPr id="3" name="Content Placeholder 2"/>
          <p:cNvSpPr>
            <a:spLocks noGrp="1"/>
          </p:cNvSpPr>
          <p:nvPr>
            <p:ph sz="half" idx="1"/>
          </p:nvPr>
        </p:nvSpPr>
        <p:spPr>
          <a:xfrm>
            <a:off x="457200" y="1200151"/>
            <a:ext cx="5410200" cy="3394472"/>
          </a:xfrm>
        </p:spPr>
        <p:txBody>
          <a:bodyPr>
            <a:normAutofit/>
          </a:bodyPr>
          <a:lstStyle/>
          <a:p>
            <a:pPr>
              <a:lnSpc>
                <a:spcPct val="90000"/>
              </a:lnSpc>
            </a:pPr>
            <a:r>
              <a:rPr lang="en-US" sz="2000" i="1" dirty="0"/>
              <a:t>Personnel Updates</a:t>
            </a:r>
          </a:p>
          <a:p>
            <a:pPr marL="342900" indent="-342900">
              <a:lnSpc>
                <a:spcPct val="90000"/>
              </a:lnSpc>
              <a:buFont typeface="Arial" panose="020B0604020202020204" pitchFamily="34" charset="0"/>
              <a:buChar char="•"/>
            </a:pPr>
            <a:r>
              <a:rPr lang="en-US" sz="1800" dirty="0"/>
              <a:t>Retirement</a:t>
            </a:r>
          </a:p>
          <a:p>
            <a:pPr marL="800089" lvl="1" indent="-342900">
              <a:lnSpc>
                <a:spcPct val="90000"/>
              </a:lnSpc>
              <a:buFont typeface="Arial" panose="020B0604020202020204" pitchFamily="34" charset="0"/>
              <a:buChar char="•"/>
            </a:pPr>
            <a:r>
              <a:rPr lang="en-US" sz="1800" dirty="0"/>
              <a:t>Nancy Stewart, Natural Resources Educator, UMD Wye Research &amp; Education Center</a:t>
            </a:r>
          </a:p>
          <a:p>
            <a:pPr>
              <a:lnSpc>
                <a:spcPct val="90000"/>
              </a:lnSpc>
            </a:pPr>
            <a:endParaRPr lang="en-US" sz="1800" dirty="0"/>
          </a:p>
          <a:p>
            <a:pPr marL="342900" indent="-342900">
              <a:lnSpc>
                <a:spcPct val="90000"/>
              </a:lnSpc>
              <a:buFont typeface="Arial" panose="020B0604020202020204" pitchFamily="34" charset="0"/>
              <a:buChar char="•"/>
            </a:pPr>
            <a:r>
              <a:rPr lang="en-US" sz="1800" dirty="0"/>
              <a:t>USDA Funded Shellfish Technologies Extension Specialist</a:t>
            </a:r>
          </a:p>
          <a:p>
            <a:pPr marL="800089" lvl="1" indent="-342900">
              <a:lnSpc>
                <a:spcPct val="90000"/>
              </a:lnSpc>
              <a:buFont typeface="Arial" panose="020B0604020202020204" pitchFamily="34" charset="0"/>
              <a:buChar char="•"/>
            </a:pPr>
            <a:r>
              <a:rPr lang="en-US" sz="1800" dirty="0"/>
              <a:t>Dr. D. Allen Pattillo, UMD Wye Research &amp; Education Center</a:t>
            </a:r>
            <a:br>
              <a:rPr lang="en-US" sz="1800" dirty="0"/>
            </a:br>
            <a:endParaRPr lang="en-US" sz="1800" dirty="0"/>
          </a:p>
        </p:txBody>
      </p:sp>
      <p:pic>
        <p:nvPicPr>
          <p:cNvPr id="6" name="Picture 5" descr="A person holding a fish&#10;&#10;Description automatically generated">
            <a:extLst>
              <a:ext uri="{FF2B5EF4-FFF2-40B4-BE49-F238E27FC236}">
                <a16:creationId xmlns:a16="http://schemas.microsoft.com/office/drawing/2014/main" id="{1468B141-F1D7-8340-BCD3-9056FD5EC26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400800" y="2865364"/>
            <a:ext cx="2057400" cy="1729259"/>
          </a:xfrm>
          <a:prstGeom prst="rect">
            <a:avLst/>
          </a:prstGeom>
          <a:noFill/>
        </p:spPr>
      </p:pic>
      <p:sp>
        <p:nvSpPr>
          <p:cNvPr id="11" name="Slide Number Placeholder 4">
            <a:extLst>
              <a:ext uri="{FF2B5EF4-FFF2-40B4-BE49-F238E27FC236}">
                <a16:creationId xmlns:a16="http://schemas.microsoft.com/office/drawing/2014/main" id="{7CC47A17-4429-4F5F-863E-ABA6E50137FC}"/>
              </a:ext>
            </a:extLst>
          </p:cNvPr>
          <p:cNvSpPr>
            <a:spLocks noGrp="1"/>
          </p:cNvSpPr>
          <p:nvPr>
            <p:ph type="sldNum" sz="quarter" idx="12"/>
          </p:nvPr>
        </p:nvSpPr>
        <p:spPr>
          <a:xfrm>
            <a:off x="6553200" y="4767263"/>
            <a:ext cx="2133600" cy="273844"/>
          </a:xfrm>
        </p:spPr>
        <p:txBody>
          <a:bodyPr/>
          <a:lstStyle/>
          <a:p>
            <a:pPr>
              <a:spcAft>
                <a:spcPts val="600"/>
              </a:spcAft>
            </a:pPr>
            <a:fld id="{90969C1B-43C2-D04D-AF8B-04FFAC00E192}" type="slidenum">
              <a:rPr lang="en-US" smtClean="0"/>
              <a:pPr>
                <a:spcAft>
                  <a:spcPts val="600"/>
                </a:spcAft>
              </a:pPr>
              <a:t>29</a:t>
            </a:fld>
            <a:endParaRPr lang="en-US"/>
          </a:p>
        </p:txBody>
      </p:sp>
      <p:pic>
        <p:nvPicPr>
          <p:cNvPr id="1028" name="Picture 4" descr="Nancy Stewart">
            <a:extLst>
              <a:ext uri="{FF2B5EF4-FFF2-40B4-BE49-F238E27FC236}">
                <a16:creationId xmlns:a16="http://schemas.microsoft.com/office/drawing/2014/main" id="{AE3424A6-3AAA-954C-AC78-08C94AA7B9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5300" y="1235869"/>
            <a:ext cx="11684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313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Report</a:t>
            </a:r>
          </a:p>
        </p:txBody>
      </p:sp>
      <p:sp>
        <p:nvSpPr>
          <p:cNvPr id="3" name="Content Placeholder 2"/>
          <p:cNvSpPr>
            <a:spLocks noGrp="1"/>
          </p:cNvSpPr>
          <p:nvPr>
            <p:ph idx="1"/>
          </p:nvPr>
        </p:nvSpPr>
        <p:spPr>
          <a:xfrm>
            <a:off x="457200" y="1063229"/>
            <a:ext cx="8686800" cy="3531394"/>
          </a:xfrm>
        </p:spPr>
        <p:txBody>
          <a:bodyPr>
            <a:normAutofit fontScale="77500" lnSpcReduction="20000"/>
          </a:bodyPr>
          <a:lstStyle/>
          <a:p>
            <a:pPr>
              <a:lnSpc>
                <a:spcPct val="150000"/>
              </a:lnSpc>
            </a:pPr>
            <a:r>
              <a:rPr lang="en-US" sz="2600" i="1" dirty="0"/>
              <a:t>June 1 – Return to the Workplace</a:t>
            </a:r>
          </a:p>
          <a:p>
            <a:pPr marL="342900" indent="-342900">
              <a:lnSpc>
                <a:spcPct val="150000"/>
              </a:lnSpc>
              <a:buFont typeface="Arial" panose="020B0604020202020204" pitchFamily="34" charset="0"/>
              <a:buChar char="•"/>
            </a:pPr>
            <a:r>
              <a:rPr lang="en-US" sz="2300" dirty="0"/>
              <a:t>Two (2) days per week</a:t>
            </a:r>
          </a:p>
          <a:p>
            <a:pPr marL="342900" indent="-342900">
              <a:lnSpc>
                <a:spcPct val="150000"/>
              </a:lnSpc>
              <a:buFont typeface="Arial" panose="020B0604020202020204" pitchFamily="34" charset="0"/>
              <a:buChar char="•"/>
            </a:pPr>
            <a:r>
              <a:rPr lang="en-US" sz="2300" dirty="0"/>
              <a:t>Updated telework agreements are due by May 28</a:t>
            </a:r>
          </a:p>
          <a:p>
            <a:pPr marL="342900" indent="-342900">
              <a:lnSpc>
                <a:spcPct val="150000"/>
              </a:lnSpc>
              <a:buFont typeface="Arial" panose="020B0604020202020204" pitchFamily="34" charset="0"/>
              <a:buChar char="•"/>
            </a:pPr>
            <a:endParaRPr lang="en-US" sz="2300" dirty="0"/>
          </a:p>
          <a:p>
            <a:pPr>
              <a:lnSpc>
                <a:spcPct val="150000"/>
              </a:lnSpc>
            </a:pPr>
            <a:r>
              <a:rPr lang="en-US" sz="2600" i="1" dirty="0"/>
              <a:t>Governor Hogan’s Executive Order as of May 14, 2021</a:t>
            </a:r>
          </a:p>
          <a:p>
            <a:pPr marL="342900" indent="-342900">
              <a:lnSpc>
                <a:spcPct val="150000"/>
              </a:lnSpc>
              <a:buFont typeface="Arial" panose="020B0604020202020204" pitchFamily="34" charset="0"/>
              <a:buChar char="•"/>
            </a:pPr>
            <a:r>
              <a:rPr lang="en-US" sz="2300" dirty="0"/>
              <a:t>Indoor and outdoor capacity requirements have been lifted</a:t>
            </a:r>
          </a:p>
          <a:p>
            <a:pPr marL="342900" indent="-342900">
              <a:lnSpc>
                <a:spcPct val="150000"/>
              </a:lnSpc>
              <a:buFont typeface="Arial" panose="020B0604020202020204" pitchFamily="34" charset="0"/>
              <a:buChar char="•"/>
            </a:pPr>
            <a:r>
              <a:rPr lang="en-US" sz="2300" dirty="0"/>
              <a:t>Masking requirements have been lifted with exceptions (schools, public transportation, health care services)</a:t>
            </a:r>
          </a:p>
          <a:p>
            <a:pPr marL="342900" indent="-342900">
              <a:lnSpc>
                <a:spcPct val="150000"/>
              </a:lnSpc>
              <a:buFont typeface="Arial" panose="020B0604020202020204" pitchFamily="34" charset="0"/>
              <a:buChar char="•"/>
            </a:pPr>
            <a:endParaRPr lang="en-US" sz="2300" dirty="0"/>
          </a:p>
        </p:txBody>
      </p:sp>
      <p:sp>
        <p:nvSpPr>
          <p:cNvPr id="4" name="Slide Number Placeholder 3"/>
          <p:cNvSpPr>
            <a:spLocks noGrp="1"/>
          </p:cNvSpPr>
          <p:nvPr>
            <p:ph type="sldNum" sz="quarter" idx="12"/>
          </p:nvPr>
        </p:nvSpPr>
        <p:spPr/>
        <p:txBody>
          <a:bodyPr/>
          <a:lstStyle/>
          <a:p>
            <a:fld id="{90969C1B-43C2-D04D-AF8B-04FFAC00E192}" type="slidenum">
              <a:rPr lang="en-US" smtClean="0"/>
              <a:t>3</a:t>
            </a:fld>
            <a:endParaRPr lang="en-US" dirty="0"/>
          </a:p>
        </p:txBody>
      </p:sp>
    </p:spTree>
    <p:extLst>
      <p:ext uri="{BB962C8B-B14F-4D97-AF65-F5344CB8AC3E}">
        <p14:creationId xmlns:p14="http://schemas.microsoft.com/office/powerpoint/2010/main" val="3814136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 &amp; SG Updates</a:t>
            </a:r>
          </a:p>
        </p:txBody>
      </p:sp>
      <p:sp>
        <p:nvSpPr>
          <p:cNvPr id="3" name="Content Placeholder 2"/>
          <p:cNvSpPr>
            <a:spLocks noGrp="1"/>
          </p:cNvSpPr>
          <p:nvPr>
            <p:ph idx="1"/>
          </p:nvPr>
        </p:nvSpPr>
        <p:spPr>
          <a:xfrm>
            <a:off x="228600" y="1131689"/>
            <a:ext cx="5181600" cy="3642121"/>
          </a:xfrm>
        </p:spPr>
        <p:txBody>
          <a:bodyPr>
            <a:normAutofit fontScale="77500" lnSpcReduction="20000"/>
          </a:bodyPr>
          <a:lstStyle/>
          <a:p>
            <a:pPr>
              <a:lnSpc>
                <a:spcPct val="150000"/>
              </a:lnSpc>
            </a:pPr>
            <a:r>
              <a:rPr lang="en-US" sz="2600" i="1" dirty="0"/>
              <a:t>New Resources – New Programs</a:t>
            </a:r>
          </a:p>
          <a:p>
            <a:pPr marL="342900" indent="-342900">
              <a:lnSpc>
                <a:spcPct val="150000"/>
              </a:lnSpc>
              <a:buFont typeface="Arial" panose="020B0604020202020204" pitchFamily="34" charset="0"/>
              <a:buChar char="•"/>
            </a:pPr>
            <a:r>
              <a:rPr lang="en-US" sz="2300" dirty="0"/>
              <a:t>Amanda Rockler, “A Green Infrastructure Plan for Glenwood Recreation Center - Silver Spring, MD” – CBT, $20,000.</a:t>
            </a:r>
          </a:p>
          <a:p>
            <a:pPr marL="342900" indent="-342900">
              <a:lnSpc>
                <a:spcPct val="150000"/>
              </a:lnSpc>
              <a:buFont typeface="Arial" panose="020B0604020202020204" pitchFamily="34" charset="0"/>
              <a:buChar char="•"/>
            </a:pPr>
            <a:r>
              <a:rPr lang="en-US" sz="2300" dirty="0"/>
              <a:t>Luke Macaulay, Agnes </a:t>
            </a:r>
            <a:r>
              <a:rPr lang="en-US" sz="2300" dirty="0" err="1"/>
              <a:t>Kedmenecz</a:t>
            </a:r>
            <a:r>
              <a:rPr lang="en-US" sz="2300" dirty="0"/>
              <a:t>, Jonathan Kays, Bill Hubbard, “</a:t>
            </a:r>
            <a:r>
              <a:rPr lang="en-US" sz="2400" dirty="0"/>
              <a:t>Delmarva Woodland Stewards for Wildlife, Wildfire, Water, and Wood” - Maryland Forest Service/USDA FS, $87,000.</a:t>
            </a:r>
          </a:p>
          <a:p>
            <a:pPr marL="342900" indent="-342900">
              <a:lnSpc>
                <a:spcPct val="150000"/>
              </a:lnSpc>
              <a:buFont typeface="Arial" panose="020B0604020202020204" pitchFamily="34" charset="0"/>
              <a:buChar char="•"/>
            </a:pPr>
            <a:endParaRPr lang="en-US" sz="2300" dirty="0"/>
          </a:p>
        </p:txBody>
      </p:sp>
      <p:pic>
        <p:nvPicPr>
          <p:cNvPr id="3074" name="Picture 2">
            <a:extLst>
              <a:ext uri="{FF2B5EF4-FFF2-40B4-BE49-F238E27FC236}">
                <a16:creationId xmlns:a16="http://schemas.microsoft.com/office/drawing/2014/main" id="{07DED70E-3391-8748-8177-E4DB4C5BDA4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5867400" y="819150"/>
            <a:ext cx="2511431" cy="1962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ving the Delmarva Fox Squirrel from Extinction: A Conservation Success  Story">
            <a:extLst>
              <a:ext uri="{FF2B5EF4-FFF2-40B4-BE49-F238E27FC236}">
                <a16:creationId xmlns:a16="http://schemas.microsoft.com/office/drawing/2014/main" id="{C161E5D1-F2EA-B04E-A90D-55544792A2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55138" y="2952750"/>
            <a:ext cx="2423693" cy="179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07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 &amp; SG Updates</a:t>
            </a:r>
          </a:p>
        </p:txBody>
      </p:sp>
      <p:sp>
        <p:nvSpPr>
          <p:cNvPr id="3" name="Content Placeholder 2"/>
          <p:cNvSpPr>
            <a:spLocks noGrp="1"/>
          </p:cNvSpPr>
          <p:nvPr>
            <p:ph idx="1"/>
          </p:nvPr>
        </p:nvSpPr>
        <p:spPr>
          <a:xfrm>
            <a:off x="228599" y="1200151"/>
            <a:ext cx="4737847" cy="2971799"/>
          </a:xfrm>
        </p:spPr>
        <p:txBody>
          <a:bodyPr>
            <a:normAutofit/>
          </a:bodyPr>
          <a:lstStyle/>
          <a:p>
            <a:pPr>
              <a:lnSpc>
                <a:spcPct val="150000"/>
              </a:lnSpc>
            </a:pPr>
            <a:r>
              <a:rPr lang="en-US" sz="2200" i="1" dirty="0"/>
              <a:t>Diversity, Equity and Inclusion Spotlight</a:t>
            </a:r>
          </a:p>
          <a:p>
            <a:pPr marL="342900" indent="-342900">
              <a:lnSpc>
                <a:spcPct val="150000"/>
              </a:lnSpc>
              <a:buFont typeface="Arial" panose="020B0604020202020204" pitchFamily="34" charset="0"/>
              <a:buChar char="•"/>
            </a:pPr>
            <a:r>
              <a:rPr lang="en-US" sz="1900" dirty="0"/>
              <a:t>Conversion materials to Spanish (fact sheets, videos, blog posts) by Andy Lazur, Cathy Liu and Eric </a:t>
            </a:r>
            <a:r>
              <a:rPr lang="en-US" sz="1900" dirty="0" err="1"/>
              <a:t>Buehl</a:t>
            </a:r>
            <a:r>
              <a:rPr lang="en-US" sz="1900" dirty="0"/>
              <a:t>)</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1C001488-53E4-F547-B194-2711CE27C74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6400" y="286871"/>
            <a:ext cx="3200400" cy="1859055"/>
          </a:xfrm>
          <a:prstGeom prst="rect">
            <a:avLst/>
          </a:prstGeom>
        </p:spPr>
      </p:pic>
      <p:pic>
        <p:nvPicPr>
          <p:cNvPr id="8" name="Picture 7">
            <a:extLst>
              <a:ext uri="{FF2B5EF4-FFF2-40B4-BE49-F238E27FC236}">
                <a16:creationId xmlns:a16="http://schemas.microsoft.com/office/drawing/2014/main" id="{01BD9B9C-AF2F-3E48-903E-8445A45AAB9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71276" y="2419350"/>
            <a:ext cx="2072724" cy="2196796"/>
          </a:xfrm>
          <a:prstGeom prst="rect">
            <a:avLst/>
          </a:prstGeom>
        </p:spPr>
      </p:pic>
      <p:pic>
        <p:nvPicPr>
          <p:cNvPr id="10" name="Picture 9" descr="Text&#10;&#10;Description automatically generated">
            <a:extLst>
              <a:ext uri="{FF2B5EF4-FFF2-40B4-BE49-F238E27FC236}">
                <a16:creationId xmlns:a16="http://schemas.microsoft.com/office/drawing/2014/main" id="{059ECAA9-7E26-2047-9B99-40A3DA79871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6800" y="2419350"/>
            <a:ext cx="2194476" cy="2164323"/>
          </a:xfrm>
          <a:prstGeom prst="rect">
            <a:avLst/>
          </a:prstGeom>
        </p:spPr>
      </p:pic>
    </p:spTree>
    <p:extLst>
      <p:ext uri="{BB962C8B-B14F-4D97-AF65-F5344CB8AC3E}">
        <p14:creationId xmlns:p14="http://schemas.microsoft.com/office/powerpoint/2010/main" val="3398140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 &amp; SG Updates</a:t>
            </a:r>
          </a:p>
        </p:txBody>
      </p:sp>
      <p:sp>
        <p:nvSpPr>
          <p:cNvPr id="3" name="Content Placeholder 2"/>
          <p:cNvSpPr>
            <a:spLocks noGrp="1"/>
          </p:cNvSpPr>
          <p:nvPr>
            <p:ph idx="1"/>
          </p:nvPr>
        </p:nvSpPr>
        <p:spPr>
          <a:xfrm>
            <a:off x="152400" y="971550"/>
            <a:ext cx="6477000" cy="3632268"/>
          </a:xfrm>
        </p:spPr>
        <p:txBody>
          <a:bodyPr>
            <a:normAutofit fontScale="70000" lnSpcReduction="20000"/>
          </a:bodyPr>
          <a:lstStyle/>
          <a:p>
            <a:pPr>
              <a:lnSpc>
                <a:spcPct val="150000"/>
              </a:lnSpc>
            </a:pPr>
            <a:r>
              <a:rPr lang="en-US" sz="2900" i="1" dirty="0"/>
              <a:t>Programmatic Updates</a:t>
            </a:r>
          </a:p>
          <a:p>
            <a:pPr marL="342900" indent="-342900">
              <a:lnSpc>
                <a:spcPct val="120000"/>
              </a:lnSpc>
              <a:buFont typeface="Arial" panose="020B0604020202020204" pitchFamily="34" charset="0"/>
              <a:buChar char="•"/>
            </a:pPr>
            <a:r>
              <a:rPr lang="en-US" sz="2600" dirty="0"/>
              <a:t>Garden Thyme Podcast Updates (Emily Zobel,          Rachel Rhodes, Mikaela </a:t>
            </a:r>
            <a:r>
              <a:rPr lang="en-US" sz="2600" dirty="0" err="1"/>
              <a:t>Boley</a:t>
            </a:r>
            <a:r>
              <a:rPr lang="en-US" sz="2600" dirty="0"/>
              <a:t>)</a:t>
            </a:r>
          </a:p>
          <a:p>
            <a:pPr marL="800089" lvl="1" indent="-342900">
              <a:lnSpc>
                <a:spcPct val="120000"/>
              </a:lnSpc>
              <a:buFont typeface="Arial" panose="020B0604020202020204" pitchFamily="34" charset="0"/>
              <a:buChar char="•"/>
            </a:pPr>
            <a:r>
              <a:rPr lang="en-US" dirty="0"/>
              <a:t>National Finalist for the NACAA 2021 Audio    Recording Communication Award</a:t>
            </a:r>
          </a:p>
          <a:p>
            <a:pPr marL="800089" lvl="1" indent="-342900">
              <a:lnSpc>
                <a:spcPct val="120000"/>
              </a:lnSpc>
              <a:buFont typeface="Arial" panose="020B0604020202020204" pitchFamily="34" charset="0"/>
              <a:buChar char="•"/>
            </a:pPr>
            <a:r>
              <a:rPr lang="en-US" dirty="0">
                <a:hlinkClick r:id="rId3"/>
              </a:rPr>
              <a:t>https://</a:t>
            </a:r>
            <a:r>
              <a:rPr lang="en-US" dirty="0" err="1">
                <a:hlinkClick r:id="rId3"/>
              </a:rPr>
              <a:t>gardenthymepodcast.buzzsprout.com</a:t>
            </a:r>
            <a:r>
              <a:rPr lang="en-US" dirty="0">
                <a:hlinkClick r:id="rId3"/>
              </a:rPr>
              <a:t>/687509</a:t>
            </a:r>
            <a:endParaRPr lang="en-US" dirty="0"/>
          </a:p>
          <a:p>
            <a:pPr marL="342900" indent="-342900">
              <a:lnSpc>
                <a:spcPct val="120000"/>
              </a:lnSpc>
              <a:buFont typeface="Arial" panose="020B0604020202020204" pitchFamily="34" charset="0"/>
              <a:buChar char="•"/>
            </a:pPr>
            <a:r>
              <a:rPr lang="en-US" sz="2600" dirty="0"/>
              <a:t>Woodland Wildlife Wednesday</a:t>
            </a:r>
          </a:p>
          <a:p>
            <a:pPr marL="800089" lvl="1" indent="-342900">
              <a:lnSpc>
                <a:spcPct val="120000"/>
              </a:lnSpc>
              <a:buFont typeface="Arial" panose="020B0604020202020204" pitchFamily="34" charset="0"/>
              <a:buChar char="•"/>
            </a:pPr>
            <a:r>
              <a:rPr lang="en-US" dirty="0"/>
              <a:t>Bats, Bat Research and Conservation in          Maryland – June 16</a:t>
            </a:r>
            <a:r>
              <a:rPr lang="en-US" baseline="30000" dirty="0"/>
              <a:t>th</a:t>
            </a:r>
            <a:r>
              <a:rPr lang="en-US" dirty="0"/>
              <a:t>, 12-1 pm Eastern)</a:t>
            </a:r>
          </a:p>
          <a:p>
            <a:pPr marL="800089" lvl="1" indent="-342900">
              <a:lnSpc>
                <a:spcPct val="120000"/>
              </a:lnSpc>
              <a:buFont typeface="Arial" panose="020B0604020202020204" pitchFamily="34" charset="0"/>
              <a:buChar char="•"/>
            </a:pPr>
            <a:r>
              <a:rPr lang="en-US" dirty="0">
                <a:hlinkClick r:id="rId4"/>
              </a:rPr>
              <a:t>https://extension.umd.edu/resource/woodland               -wildlife-</a:t>
            </a:r>
            <a:r>
              <a:rPr lang="en-US" dirty="0" err="1">
                <a:hlinkClick r:id="rId4"/>
              </a:rPr>
              <a:t>wednesday</a:t>
            </a:r>
            <a:r>
              <a:rPr lang="en-US" dirty="0">
                <a:hlinkClick r:id="rId4"/>
              </a:rPr>
              <a:t>-webinar-series</a:t>
            </a: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2224503E-1952-5D4A-8E60-D65D2B2A4AB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22560" y="438150"/>
            <a:ext cx="3127804" cy="2057400"/>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D1EC3B09-67CB-DD40-B78E-394E3395C15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722560" y="3105150"/>
            <a:ext cx="3410276" cy="1350293"/>
          </a:xfrm>
          <a:prstGeom prst="rect">
            <a:avLst/>
          </a:prstGeom>
        </p:spPr>
      </p:pic>
    </p:spTree>
    <p:extLst>
      <p:ext uri="{BB962C8B-B14F-4D97-AF65-F5344CB8AC3E}">
        <p14:creationId xmlns:p14="http://schemas.microsoft.com/office/powerpoint/2010/main" val="14978142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 &amp; SG Updates</a:t>
            </a:r>
          </a:p>
        </p:txBody>
      </p:sp>
      <p:sp>
        <p:nvSpPr>
          <p:cNvPr id="3" name="Content Placeholder 2"/>
          <p:cNvSpPr>
            <a:spLocks noGrp="1"/>
          </p:cNvSpPr>
          <p:nvPr>
            <p:ph idx="1"/>
          </p:nvPr>
        </p:nvSpPr>
        <p:spPr>
          <a:xfrm>
            <a:off x="228599" y="1200150"/>
            <a:ext cx="5029201" cy="3048000"/>
          </a:xfrm>
        </p:spPr>
        <p:txBody>
          <a:bodyPr>
            <a:normAutofit fontScale="85000" lnSpcReduction="10000"/>
          </a:bodyPr>
          <a:lstStyle/>
          <a:p>
            <a:pPr>
              <a:lnSpc>
                <a:spcPct val="150000"/>
              </a:lnSpc>
            </a:pPr>
            <a:r>
              <a:rPr lang="en-US" sz="2200" i="1" dirty="0"/>
              <a:t>Programmatic Updates</a:t>
            </a:r>
          </a:p>
          <a:p>
            <a:pPr marL="342900" indent="-342900">
              <a:lnSpc>
                <a:spcPct val="150000"/>
              </a:lnSpc>
              <a:buFont typeface="Arial" panose="020B0604020202020204" pitchFamily="34" charset="0"/>
              <a:buChar char="•"/>
            </a:pPr>
            <a:r>
              <a:rPr lang="en-US" sz="1900" dirty="0"/>
              <a:t>Waste to Energy (</a:t>
            </a:r>
            <a:r>
              <a:rPr lang="en-US" sz="1900" dirty="0" err="1"/>
              <a:t>Amro</a:t>
            </a:r>
            <a:r>
              <a:rPr lang="en-US" sz="1900" dirty="0"/>
              <a:t> </a:t>
            </a:r>
            <a:r>
              <a:rPr lang="en-US" sz="1900" dirty="0" err="1"/>
              <a:t>Hassanein</a:t>
            </a:r>
            <a:r>
              <a:rPr lang="en-US" sz="1900" dirty="0"/>
              <a:t>)</a:t>
            </a:r>
          </a:p>
          <a:p>
            <a:pPr marL="800089" lvl="1" indent="-342900">
              <a:lnSpc>
                <a:spcPct val="150000"/>
              </a:lnSpc>
              <a:buFont typeface="Arial" panose="020B0604020202020204" pitchFamily="34" charset="0"/>
              <a:buChar char="•"/>
            </a:pPr>
            <a:r>
              <a:rPr lang="en-US" sz="1900" dirty="0"/>
              <a:t>New materials, initiatives, funding to help farmers and others understand how to turn organic waste to energy</a:t>
            </a:r>
          </a:p>
          <a:p>
            <a:pPr marL="800089" lvl="1" indent="-342900">
              <a:lnSpc>
                <a:spcPct val="150000"/>
              </a:lnSpc>
              <a:buFont typeface="Arial" panose="020B0604020202020204" pitchFamily="34" charset="0"/>
              <a:buChar char="•"/>
            </a:pPr>
            <a:r>
              <a:rPr lang="en-US" sz="1900" dirty="0"/>
              <a:t>Internationally recognized for his work and presentations on “Innovative Waste to Energy”.</a:t>
            </a:r>
          </a:p>
          <a:p>
            <a:pPr marL="800089" lvl="1" indent="-342900">
              <a:lnSpc>
                <a:spcPct val="150000"/>
              </a:lnSpc>
              <a:buFont typeface="Arial" panose="020B0604020202020204" pitchFamily="34" charset="0"/>
              <a:buChar char="•"/>
            </a:pPr>
            <a:endParaRPr lang="en-US" sz="1700" dirty="0"/>
          </a:p>
        </p:txBody>
      </p:sp>
      <p:pic>
        <p:nvPicPr>
          <p:cNvPr id="7" name="Picture 6" descr="Text, letter&#10;&#10;Description automatically generated">
            <a:extLst>
              <a:ext uri="{FF2B5EF4-FFF2-40B4-BE49-F238E27FC236}">
                <a16:creationId xmlns:a16="http://schemas.microsoft.com/office/drawing/2014/main" id="{070E45DF-ECE5-F44F-AAFE-71AE41D1354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10200" y="2133600"/>
            <a:ext cx="3084964" cy="272415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72AB8E2F-9CD6-384B-A7A6-2781DE776F6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48400" y="438150"/>
            <a:ext cx="2660495" cy="2133600"/>
          </a:xfrm>
          <a:prstGeom prst="rect">
            <a:avLst/>
          </a:prstGeom>
        </p:spPr>
      </p:pic>
    </p:spTree>
    <p:extLst>
      <p:ext uri="{BB962C8B-B14F-4D97-AF65-F5344CB8AC3E}">
        <p14:creationId xmlns:p14="http://schemas.microsoft.com/office/powerpoint/2010/main" val="1229928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 &amp; SG Updates</a:t>
            </a:r>
          </a:p>
        </p:txBody>
      </p:sp>
      <p:sp>
        <p:nvSpPr>
          <p:cNvPr id="3" name="Content Placeholder 2"/>
          <p:cNvSpPr>
            <a:spLocks noGrp="1"/>
          </p:cNvSpPr>
          <p:nvPr>
            <p:ph idx="1"/>
          </p:nvPr>
        </p:nvSpPr>
        <p:spPr>
          <a:xfrm>
            <a:off x="228600" y="1111920"/>
            <a:ext cx="6373368" cy="3364830"/>
          </a:xfrm>
        </p:spPr>
        <p:txBody>
          <a:bodyPr>
            <a:normAutofit fontScale="70000" lnSpcReduction="20000"/>
          </a:bodyPr>
          <a:lstStyle/>
          <a:p>
            <a:pPr>
              <a:lnSpc>
                <a:spcPct val="150000"/>
              </a:lnSpc>
            </a:pPr>
            <a:r>
              <a:rPr lang="en-US" sz="2900" i="1" dirty="0"/>
              <a:t>Programmatic Updates</a:t>
            </a:r>
          </a:p>
          <a:p>
            <a:pPr marL="342900" indent="-342900">
              <a:lnSpc>
                <a:spcPct val="120000"/>
              </a:lnSpc>
              <a:buFont typeface="Arial" panose="020B0604020202020204" pitchFamily="34" charset="0"/>
              <a:buChar char="•"/>
            </a:pPr>
            <a:r>
              <a:rPr lang="en-US" sz="2600" dirty="0"/>
              <a:t>ANREP Annual Awards Program</a:t>
            </a:r>
          </a:p>
          <a:p>
            <a:pPr marL="800089" lvl="1" indent="-342900">
              <a:lnSpc>
                <a:spcPct val="120000"/>
              </a:lnSpc>
              <a:buFont typeface="Arial" panose="020B0604020202020204" pitchFamily="34" charset="0"/>
              <a:buChar char="•"/>
            </a:pPr>
            <a:r>
              <a:rPr lang="en-US" dirty="0"/>
              <a:t>Woodland Health Practices Handbook – Team included Jonathan Kays and Agnes </a:t>
            </a:r>
            <a:r>
              <a:rPr lang="en-US" dirty="0" err="1"/>
              <a:t>Kedmenecz</a:t>
            </a:r>
            <a:r>
              <a:rPr lang="en-US" dirty="0"/>
              <a:t> (Bronze Award, Long Publication).</a:t>
            </a:r>
          </a:p>
          <a:p>
            <a:pPr marL="342900" indent="-342900">
              <a:lnSpc>
                <a:spcPct val="120000"/>
              </a:lnSpc>
              <a:buFont typeface="Arial" panose="020B0604020202020204" pitchFamily="34" charset="0"/>
              <a:buChar char="•"/>
            </a:pPr>
            <a:r>
              <a:rPr lang="en-US" sz="2600" dirty="0"/>
              <a:t>Biannual meeting – May 24-26, 2021</a:t>
            </a:r>
          </a:p>
          <a:p>
            <a:pPr marL="800089" lvl="1" indent="-342900">
              <a:lnSpc>
                <a:spcPct val="120000"/>
              </a:lnSpc>
              <a:buFont typeface="Arial" panose="020B0604020202020204" pitchFamily="34" charset="0"/>
              <a:buChar char="•"/>
            </a:pPr>
            <a:r>
              <a:rPr lang="en-US" dirty="0"/>
              <a:t>Virtual –  visit </a:t>
            </a:r>
            <a:r>
              <a:rPr lang="en-US" dirty="0" err="1"/>
              <a:t>anrep.org</a:t>
            </a:r>
            <a:r>
              <a:rPr lang="en-US" dirty="0"/>
              <a:t>.</a:t>
            </a:r>
          </a:p>
          <a:p>
            <a:pPr marL="342900" indent="-342900">
              <a:lnSpc>
                <a:spcPct val="120000"/>
              </a:lnSpc>
              <a:buFont typeface="Arial" panose="020B0604020202020204" pitchFamily="34" charset="0"/>
              <a:buChar char="•"/>
            </a:pPr>
            <a:r>
              <a:rPr lang="en-US" sz="2600" dirty="0"/>
              <a:t>Congratulations again to Andrew Kling, Natural Resources Educator for AGNR Off-Campus Faculty Award!</a:t>
            </a:r>
          </a:p>
        </p:txBody>
      </p:sp>
      <p:pic>
        <p:nvPicPr>
          <p:cNvPr id="6" name="Picture 5" descr="A picture containing text, grass, tree, sign&#10;&#10;Description automatically generated">
            <a:extLst>
              <a:ext uri="{FF2B5EF4-FFF2-40B4-BE49-F238E27FC236}">
                <a16:creationId xmlns:a16="http://schemas.microsoft.com/office/drawing/2014/main" id="{B9764F2D-456B-5A4E-9FED-0BF5B99313C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29984" y="2160033"/>
            <a:ext cx="2082248" cy="1060333"/>
          </a:xfrm>
          <a:prstGeom prst="rect">
            <a:avLst/>
          </a:prstGeom>
        </p:spPr>
      </p:pic>
      <p:pic>
        <p:nvPicPr>
          <p:cNvPr id="2050" name="Picture 2" descr="New Woodland Health Practices Handbook Available - Issuu">
            <a:extLst>
              <a:ext uri="{FF2B5EF4-FFF2-40B4-BE49-F238E27FC236}">
                <a16:creationId xmlns:a16="http://schemas.microsoft.com/office/drawing/2014/main" id="{E050B056-DB54-FF4C-A300-BE9E11B0505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9984" y="514907"/>
            <a:ext cx="1828800" cy="137048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ndrew A. Kling | College of Agriculture &amp; Natural Resources, University of  Maryland">
            <a:extLst>
              <a:ext uri="{FF2B5EF4-FFF2-40B4-BE49-F238E27FC236}">
                <a16:creationId xmlns:a16="http://schemas.microsoft.com/office/drawing/2014/main" id="{9BA3951B-7E71-0841-96B0-158AC881960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86600" y="3412341"/>
            <a:ext cx="1270000" cy="1263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12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 &amp; SG Updates</a:t>
            </a:r>
          </a:p>
        </p:txBody>
      </p:sp>
      <p:sp>
        <p:nvSpPr>
          <p:cNvPr id="3" name="Content Placeholder 2"/>
          <p:cNvSpPr>
            <a:spLocks noGrp="1"/>
          </p:cNvSpPr>
          <p:nvPr>
            <p:ph idx="1"/>
          </p:nvPr>
        </p:nvSpPr>
        <p:spPr>
          <a:xfrm>
            <a:off x="152400" y="971550"/>
            <a:ext cx="8839200" cy="3409421"/>
          </a:xfrm>
        </p:spPr>
        <p:txBody>
          <a:bodyPr>
            <a:noAutofit/>
          </a:bodyPr>
          <a:lstStyle/>
          <a:p>
            <a:pPr>
              <a:lnSpc>
                <a:spcPct val="150000"/>
              </a:lnSpc>
            </a:pPr>
            <a:r>
              <a:rPr lang="en-US" sz="2000" i="1" dirty="0"/>
              <a:t>Programmatic Updates</a:t>
            </a:r>
          </a:p>
          <a:p>
            <a:pPr marL="342900" indent="-342900">
              <a:buFont typeface="Arial" panose="020B0604020202020204" pitchFamily="34" charset="0"/>
              <a:buChar char="•"/>
            </a:pPr>
            <a:r>
              <a:rPr lang="en-US" sz="1800" dirty="0"/>
              <a:t>Seed Starting Workshop Series (Jon </a:t>
            </a:r>
            <a:r>
              <a:rPr lang="en-US" sz="1800" dirty="0" err="1"/>
              <a:t>Traunfeld</a:t>
            </a:r>
            <a:r>
              <a:rPr lang="en-US" sz="1800" dirty="0"/>
              <a:t> and Courtney Coddington)</a:t>
            </a:r>
          </a:p>
          <a:p>
            <a:pPr marL="800089" lvl="1" indent="-342900">
              <a:buFont typeface="Arial" panose="020B0604020202020204" pitchFamily="34" charset="0"/>
              <a:buChar char="•"/>
            </a:pPr>
            <a:r>
              <a:rPr lang="en-US" sz="1800" dirty="0"/>
              <a:t>Participants were mailed seed packets</a:t>
            </a:r>
          </a:p>
          <a:p>
            <a:pPr marL="800089" lvl="1" indent="-342900">
              <a:buFont typeface="Arial" panose="020B0604020202020204" pitchFamily="34" charset="0"/>
              <a:buChar char="•"/>
            </a:pPr>
            <a:r>
              <a:rPr lang="en-US" sz="1800" dirty="0"/>
              <a:t>3 workshops, 3 interactive sessions</a:t>
            </a:r>
          </a:p>
          <a:p>
            <a:pPr marL="800089" lvl="1" indent="-342900">
              <a:buFont typeface="Arial" panose="020B0604020202020204" pitchFamily="34" charset="0"/>
              <a:buChar char="•"/>
            </a:pPr>
            <a:r>
              <a:rPr lang="en-US" sz="1800" dirty="0"/>
              <a:t>Excellent reviews – 30% increase in confidence</a:t>
            </a:r>
          </a:p>
          <a:p>
            <a:pPr marL="342900" indent="-342900">
              <a:buFont typeface="Arial" panose="020B0604020202020204" pitchFamily="34" charset="0"/>
              <a:buChar char="•"/>
            </a:pPr>
            <a:r>
              <a:rPr lang="en-US" sz="1800" dirty="0"/>
              <a:t>Hybrid Master Gardener Basic Training </a:t>
            </a:r>
          </a:p>
          <a:p>
            <a:pPr marL="800089" lvl="1" indent="-342900">
              <a:buFont typeface="Arial" panose="020B0604020202020204" pitchFamily="34" charset="0"/>
              <a:buChar char="•"/>
            </a:pPr>
            <a:r>
              <a:rPr lang="en-US" sz="1800" dirty="0"/>
              <a:t>90 graduates completed the Spring Basic Training Course Online and with some limited face time.</a:t>
            </a:r>
          </a:p>
          <a:p>
            <a:pPr marL="342900" indent="-342900">
              <a:buFont typeface="Arial" panose="020B0604020202020204" pitchFamily="34" charset="0"/>
              <a:buChar char="•"/>
            </a:pPr>
            <a:r>
              <a:rPr lang="en-US" sz="1800" dirty="0"/>
              <a:t>HGIC Update</a:t>
            </a:r>
          </a:p>
          <a:p>
            <a:pPr marL="800089" lvl="1" indent="-342900">
              <a:buFont typeface="Arial" panose="020B0604020202020204" pitchFamily="34" charset="0"/>
              <a:buChar char="•"/>
            </a:pPr>
            <a:r>
              <a:rPr lang="en-US" sz="1800" dirty="0"/>
              <a:t>Answered 6100 questions from Jan-May 2021</a:t>
            </a:r>
          </a:p>
          <a:p>
            <a:pPr marL="800089" lvl="1" indent="-342900">
              <a:buFont typeface="Arial" panose="020B0604020202020204" pitchFamily="34" charset="0"/>
              <a:buChar char="•"/>
            </a:pPr>
            <a:r>
              <a:rPr lang="en-US" sz="1800" dirty="0"/>
              <a:t>7 campus-based faculty and 13 Master Gardener Coordinators assisted</a:t>
            </a:r>
          </a:p>
        </p:txBody>
      </p:sp>
      <p:pic>
        <p:nvPicPr>
          <p:cNvPr id="6" name="Picture 5" descr="A picture containing indoor&#10;&#10;Description automatically generated">
            <a:extLst>
              <a:ext uri="{FF2B5EF4-FFF2-40B4-BE49-F238E27FC236}">
                <a16:creationId xmlns:a16="http://schemas.microsoft.com/office/drawing/2014/main" id="{B1E5A9B1-E0C3-CF46-B3CA-DDFAB7C557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89100"/>
            <a:ext cx="1935866" cy="1451900"/>
          </a:xfrm>
          <a:prstGeom prst="rect">
            <a:avLst/>
          </a:prstGeom>
        </p:spPr>
      </p:pic>
      <p:pic>
        <p:nvPicPr>
          <p:cNvPr id="1026" name="Picture 2" descr="assortment of vegetables in a basket">
            <a:extLst>
              <a:ext uri="{FF2B5EF4-FFF2-40B4-BE49-F238E27FC236}">
                <a16:creationId xmlns:a16="http://schemas.microsoft.com/office/drawing/2014/main" id="{151D190C-080F-AF43-B7CD-F6658C7C5A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1958" y="89100"/>
            <a:ext cx="2179642" cy="1451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893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9549"/>
            <a:ext cx="3733800" cy="808037"/>
          </a:xfrm>
        </p:spPr>
        <p:txBody>
          <a:bodyPr>
            <a:noAutofit/>
          </a:bodyPr>
          <a:lstStyle/>
          <a:p>
            <a:r>
              <a:rPr lang="en-US" dirty="0"/>
              <a:t>4-H Updates</a:t>
            </a:r>
          </a:p>
        </p:txBody>
      </p:sp>
      <p:sp>
        <p:nvSpPr>
          <p:cNvPr id="4" name="Slide Number Placeholder 3"/>
          <p:cNvSpPr>
            <a:spLocks noGrp="1"/>
          </p:cNvSpPr>
          <p:nvPr>
            <p:ph type="sldNum" sz="quarter" idx="12"/>
          </p:nvPr>
        </p:nvSpPr>
        <p:spPr/>
        <p:txBody>
          <a:bodyPr/>
          <a:lstStyle/>
          <a:p>
            <a:fld id="{90969C1B-43C2-D04D-AF8B-04FFAC00E192}" type="slidenum">
              <a:rPr lang="en-US" smtClean="0"/>
              <a:t>36</a:t>
            </a:fld>
            <a:endParaRPr lang="en-US" dirty="0"/>
          </a:p>
        </p:txBody>
      </p:sp>
      <p:sp>
        <p:nvSpPr>
          <p:cNvPr id="6" name="AutoShape 4" descr="4-H - Now more than ever, young people need to learn financial skills and  habits to set them up for long-term success. Together with TD Ameritrade,  we're bringing financial empowerment and educ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914" y="209550"/>
            <a:ext cx="3386180" cy="4382635"/>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68258" y="1804391"/>
            <a:ext cx="4793596" cy="3354765"/>
          </a:xfrm>
          <a:prstGeom prst="rect">
            <a:avLst/>
          </a:prstGeom>
          <a:noFill/>
        </p:spPr>
        <p:txBody>
          <a:bodyPr wrap="square" rtlCol="0">
            <a:spAutoFit/>
          </a:bodyPr>
          <a:lstStyle/>
          <a:p>
            <a:pPr marL="285750" indent="-285750">
              <a:buFont typeface="Arial" panose="020B0604020202020204" pitchFamily="34" charset="0"/>
              <a:buChar char="•"/>
            </a:pPr>
            <a:r>
              <a:rPr lang="en-US" dirty="0"/>
              <a:t>4-H creates the context and content for positive youth development, subscribing to a set of essential elements characteristic of high quality youth development.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4-H values results-driven educational opportunities and experiences that are </a:t>
            </a:r>
            <a:r>
              <a:rPr lang="en-US" b="1" i="1" dirty="0">
                <a:solidFill>
                  <a:srgbClr val="2D9A68"/>
                </a:solidFill>
              </a:rPr>
              <a:t>based upon cutting edge youth development research </a:t>
            </a:r>
            <a:r>
              <a:rPr lang="en-US" dirty="0"/>
              <a:t>and best practices to have impact.</a:t>
            </a:r>
          </a:p>
          <a:p>
            <a:pPr marL="285750" indent="-285750">
              <a:buFont typeface="Arial" panose="020B0604020202020204" pitchFamily="34" charset="0"/>
              <a:buChar char="•"/>
            </a:pPr>
            <a:endParaRPr lang="en-US" sz="3200" dirty="0"/>
          </a:p>
        </p:txBody>
      </p:sp>
      <p:sp>
        <p:nvSpPr>
          <p:cNvPr id="5" name="Rectangle 4"/>
          <p:cNvSpPr/>
          <p:nvPr/>
        </p:nvSpPr>
        <p:spPr>
          <a:xfrm>
            <a:off x="339398" y="1057046"/>
            <a:ext cx="5070802" cy="707886"/>
          </a:xfrm>
          <a:prstGeom prst="rect">
            <a:avLst/>
          </a:prstGeom>
        </p:spPr>
        <p:txBody>
          <a:bodyPr wrap="square">
            <a:spAutoFit/>
          </a:bodyPr>
          <a:lstStyle/>
          <a:p>
            <a:r>
              <a:rPr lang="en-US" sz="2000" i="1" dirty="0"/>
              <a:t>The Science of Positive Youth Development (PYD)</a:t>
            </a:r>
          </a:p>
        </p:txBody>
      </p:sp>
    </p:spTree>
    <p:extLst>
      <p:ext uri="{BB962C8B-B14F-4D97-AF65-F5344CB8AC3E}">
        <p14:creationId xmlns:p14="http://schemas.microsoft.com/office/powerpoint/2010/main" val="299129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4-H Updates</a:t>
            </a:r>
          </a:p>
        </p:txBody>
      </p:sp>
      <p:sp>
        <p:nvSpPr>
          <p:cNvPr id="4" name="Slide Number Placeholder 3"/>
          <p:cNvSpPr>
            <a:spLocks noGrp="1"/>
          </p:cNvSpPr>
          <p:nvPr>
            <p:ph type="sldNum" sz="quarter" idx="12"/>
          </p:nvPr>
        </p:nvSpPr>
        <p:spPr/>
        <p:txBody>
          <a:bodyPr/>
          <a:lstStyle/>
          <a:p>
            <a:fld id="{90969C1B-43C2-D04D-AF8B-04FFAC00E192}" type="slidenum">
              <a:rPr lang="en-US" smtClean="0"/>
              <a:t>37</a:t>
            </a:fld>
            <a:endParaRPr lang="en-US" dirty="0"/>
          </a:p>
        </p:txBody>
      </p:sp>
      <p:pic>
        <p:nvPicPr>
          <p:cNvPr id="2050" name="Picture 2" descr="https://lh6.googleusercontent.com/IUVWp5Qold0QID3TBQgY2Y9RXNhwUWxwPFzTj5NYb3D2XHvnKcKOaP9Ut6UPoOXcr7pcnq3Ui_7DM53Hpt-s_wloOkVM5tKw9ipuQ5dPhAQFFAz1aG-CHRH-aCxbr2ZQvodgwB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276350"/>
            <a:ext cx="320040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4191000" y="1962150"/>
            <a:ext cx="4353781" cy="1287532"/>
          </a:xfrm>
          <a:prstGeom prst="rect">
            <a:avLst/>
          </a:prstGeom>
        </p:spPr>
        <p:txBody>
          <a:bodyPr wrap="square">
            <a:spAutoFit/>
          </a:bodyPr>
          <a:lstStyle/>
          <a:p>
            <a:pPr algn="ctr" fontAlgn="base">
              <a:lnSpc>
                <a:spcPct val="150000"/>
              </a:lnSpc>
            </a:pPr>
            <a:r>
              <a:rPr lang="en-US" dirty="0">
                <a:solidFill>
                  <a:srgbClr val="000000"/>
                </a:solidFill>
                <a:latin typeface="Arial" panose="020B0604020202020204" pitchFamily="34" charset="0"/>
              </a:rPr>
              <a:t>Maryland 4-H continues to increase our visibility across our state! Check out the latest billboard in Hagerstown.</a:t>
            </a:r>
          </a:p>
        </p:txBody>
      </p:sp>
      <p:sp>
        <p:nvSpPr>
          <p:cNvPr id="3" name="Rectangle 2"/>
          <p:cNvSpPr/>
          <p:nvPr/>
        </p:nvSpPr>
        <p:spPr>
          <a:xfrm>
            <a:off x="4324949" y="1428750"/>
            <a:ext cx="2135521" cy="400110"/>
          </a:xfrm>
          <a:prstGeom prst="rect">
            <a:avLst/>
          </a:prstGeom>
        </p:spPr>
        <p:txBody>
          <a:bodyPr wrap="none">
            <a:spAutoFit/>
          </a:bodyPr>
          <a:lstStyle/>
          <a:p>
            <a:r>
              <a:rPr lang="en-US" sz="2000" i="1" dirty="0"/>
              <a:t>Brand Marketing </a:t>
            </a:r>
          </a:p>
        </p:txBody>
      </p:sp>
    </p:spTree>
    <p:extLst>
      <p:ext uri="{BB962C8B-B14F-4D97-AF65-F5344CB8AC3E}">
        <p14:creationId xmlns:p14="http://schemas.microsoft.com/office/powerpoint/2010/main" val="532662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3429000" cy="857250"/>
          </a:xfrm>
        </p:spPr>
        <p:txBody>
          <a:bodyPr>
            <a:normAutofit/>
          </a:bodyPr>
          <a:lstStyle/>
          <a:p>
            <a:r>
              <a:rPr lang="en-US" dirty="0"/>
              <a:t>4-H Updates</a:t>
            </a:r>
          </a:p>
        </p:txBody>
      </p:sp>
      <p:sp>
        <p:nvSpPr>
          <p:cNvPr id="3" name="Content Placeholder 2"/>
          <p:cNvSpPr>
            <a:spLocks noGrp="1"/>
          </p:cNvSpPr>
          <p:nvPr>
            <p:ph idx="1"/>
          </p:nvPr>
        </p:nvSpPr>
        <p:spPr>
          <a:xfrm>
            <a:off x="457200" y="1200151"/>
            <a:ext cx="5486400" cy="3394472"/>
          </a:xfrm>
        </p:spPr>
        <p:txBody>
          <a:bodyPr>
            <a:normAutofit/>
          </a:bodyPr>
          <a:lstStyle/>
          <a:p>
            <a:r>
              <a:rPr lang="en-US" sz="2000" i="1" dirty="0"/>
              <a:t>Upcoming Events:</a:t>
            </a:r>
          </a:p>
          <a:p>
            <a:pPr lvl="1">
              <a:lnSpc>
                <a:spcPct val="160000"/>
              </a:lnSpc>
            </a:pPr>
            <a:r>
              <a:rPr lang="en-US" sz="1800" dirty="0" err="1"/>
              <a:t>Hippology</a:t>
            </a:r>
            <a:r>
              <a:rPr lang="en-US" sz="1800" dirty="0"/>
              <a:t> and Horse Judging- </a:t>
            </a:r>
            <a:r>
              <a:rPr lang="en-US" sz="1800" i="1" dirty="0"/>
              <a:t>June 12</a:t>
            </a:r>
            <a:r>
              <a:rPr lang="en-US" sz="1800" i="1" baseline="30000" dirty="0"/>
              <a:t>th</a:t>
            </a:r>
            <a:endParaRPr lang="en-US" sz="1800" i="1" dirty="0"/>
          </a:p>
          <a:p>
            <a:pPr lvl="1">
              <a:lnSpc>
                <a:spcPct val="160000"/>
              </a:lnSpc>
            </a:pPr>
            <a:r>
              <a:rPr lang="en-US" sz="1800" dirty="0"/>
              <a:t>Livestock </a:t>
            </a:r>
            <a:r>
              <a:rPr lang="en-US" sz="1800" dirty="0" err="1"/>
              <a:t>Skillathon</a:t>
            </a:r>
            <a:r>
              <a:rPr lang="en-US" sz="1800" dirty="0"/>
              <a:t>- </a:t>
            </a:r>
            <a:r>
              <a:rPr lang="en-US" sz="1800" i="1" dirty="0"/>
              <a:t>June 19</a:t>
            </a:r>
            <a:r>
              <a:rPr lang="en-US" sz="1800" i="1" baseline="30000" dirty="0"/>
              <a:t>th</a:t>
            </a:r>
            <a:endParaRPr lang="en-US" sz="1800" i="1" dirty="0"/>
          </a:p>
          <a:p>
            <a:pPr lvl="1">
              <a:lnSpc>
                <a:spcPct val="160000"/>
              </a:lnSpc>
            </a:pPr>
            <a:r>
              <a:rPr lang="en-US" sz="1800" dirty="0"/>
              <a:t>Teen Leadership Summit- </a:t>
            </a:r>
            <a:r>
              <a:rPr lang="en-US" sz="1800" i="1" dirty="0"/>
              <a:t>June 28</a:t>
            </a:r>
            <a:r>
              <a:rPr lang="en-US" sz="1800" i="1" baseline="30000" dirty="0"/>
              <a:t>th</a:t>
            </a:r>
            <a:r>
              <a:rPr lang="en-US" sz="1800" i="1" dirty="0"/>
              <a:t> </a:t>
            </a:r>
          </a:p>
        </p:txBody>
      </p:sp>
      <p:sp>
        <p:nvSpPr>
          <p:cNvPr id="4" name="Slide Number Placeholder 3"/>
          <p:cNvSpPr>
            <a:spLocks noGrp="1"/>
          </p:cNvSpPr>
          <p:nvPr>
            <p:ph type="sldNum" sz="quarter" idx="12"/>
          </p:nvPr>
        </p:nvSpPr>
        <p:spPr/>
        <p:txBody>
          <a:bodyPr/>
          <a:lstStyle/>
          <a:p>
            <a:fld id="{90969C1B-43C2-D04D-AF8B-04FFAC00E192}" type="slidenum">
              <a:rPr lang="en-US" smtClean="0"/>
              <a:t>38</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4050" y="1421012"/>
            <a:ext cx="2952750" cy="2952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293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1600" y="209550"/>
            <a:ext cx="3505200" cy="857250"/>
          </a:xfrm>
        </p:spPr>
        <p:txBody>
          <a:bodyPr>
            <a:normAutofit/>
          </a:bodyPr>
          <a:lstStyle/>
          <a:p>
            <a:r>
              <a:rPr lang="en-US" sz="2000" b="0" i="1" dirty="0">
                <a:solidFill>
                  <a:schemeClr val="tx1"/>
                </a:solidFill>
              </a:rPr>
              <a:t>Kudos- AGNR 2021 Awards</a:t>
            </a:r>
          </a:p>
        </p:txBody>
      </p:sp>
      <p:sp>
        <p:nvSpPr>
          <p:cNvPr id="4" name="Slide Number Placeholder 3"/>
          <p:cNvSpPr>
            <a:spLocks noGrp="1"/>
          </p:cNvSpPr>
          <p:nvPr>
            <p:ph type="sldNum" sz="quarter" idx="12"/>
          </p:nvPr>
        </p:nvSpPr>
        <p:spPr/>
        <p:txBody>
          <a:bodyPr/>
          <a:lstStyle/>
          <a:p>
            <a:fld id="{90969C1B-43C2-D04D-AF8B-04FFAC00E192}" type="slidenum">
              <a:rPr lang="en-US" smtClean="0"/>
              <a:t>39</a:t>
            </a:fld>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8559" y="1331735"/>
            <a:ext cx="1511162" cy="234315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76200" y="3714750"/>
            <a:ext cx="3155881" cy="923330"/>
          </a:xfrm>
          <a:prstGeom prst="rect">
            <a:avLst/>
          </a:prstGeom>
        </p:spPr>
        <p:txBody>
          <a:bodyPr wrap="square">
            <a:spAutoFit/>
          </a:bodyPr>
          <a:lstStyle/>
          <a:p>
            <a:pPr algn="ctr" fontAlgn="base"/>
            <a:r>
              <a:rPr lang="en-US" dirty="0">
                <a:solidFill>
                  <a:srgbClr val="000000"/>
                </a:solidFill>
                <a:latin typeface="Arial" panose="020B0604020202020204" pitchFamily="34" charset="0"/>
              </a:rPr>
              <a:t>Vernelle Mitchell-Hawkins- AGNR Cornerstone Optimize Urban Environments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388885"/>
            <a:ext cx="1524000" cy="22860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a:srcRect r="8403"/>
          <a:stretch/>
        </p:blipFill>
        <p:spPr>
          <a:xfrm>
            <a:off x="6581851" y="1388885"/>
            <a:ext cx="1661160" cy="2286000"/>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3089465" y="3714750"/>
            <a:ext cx="3048000" cy="923330"/>
          </a:xfrm>
          <a:prstGeom prst="rect">
            <a:avLst/>
          </a:prstGeom>
        </p:spPr>
        <p:txBody>
          <a:bodyPr wrap="square">
            <a:spAutoFit/>
          </a:bodyPr>
          <a:lstStyle/>
          <a:p>
            <a:pPr algn="ctr" fontAlgn="base"/>
            <a:r>
              <a:rPr lang="en-US" dirty="0">
                <a:solidFill>
                  <a:srgbClr val="000000"/>
                </a:solidFill>
                <a:latin typeface="Arial" panose="020B0604020202020204" pitchFamily="34" charset="0"/>
              </a:rPr>
              <a:t>Trish Moore- </a:t>
            </a:r>
          </a:p>
          <a:p>
            <a:pPr algn="ctr" fontAlgn="base"/>
            <a:r>
              <a:rPr lang="en-US" dirty="0">
                <a:solidFill>
                  <a:srgbClr val="000000"/>
                </a:solidFill>
                <a:latin typeface="Arial" panose="020B0604020202020204" pitchFamily="34" charset="0"/>
              </a:rPr>
              <a:t>On-Campus Staff Excellence Award</a:t>
            </a:r>
          </a:p>
        </p:txBody>
      </p:sp>
      <p:sp>
        <p:nvSpPr>
          <p:cNvPr id="11" name="Rectangle 10"/>
          <p:cNvSpPr/>
          <p:nvPr/>
        </p:nvSpPr>
        <p:spPr>
          <a:xfrm>
            <a:off x="5926531" y="3731234"/>
            <a:ext cx="2971800" cy="923330"/>
          </a:xfrm>
          <a:prstGeom prst="rect">
            <a:avLst/>
          </a:prstGeom>
        </p:spPr>
        <p:txBody>
          <a:bodyPr wrap="square">
            <a:spAutoFit/>
          </a:bodyPr>
          <a:lstStyle/>
          <a:p>
            <a:pPr algn="ctr" fontAlgn="base"/>
            <a:r>
              <a:rPr lang="en-US" dirty="0">
                <a:solidFill>
                  <a:srgbClr val="000000"/>
                </a:solidFill>
                <a:latin typeface="Arial" panose="020B0604020202020204" pitchFamily="34" charset="0"/>
              </a:rPr>
              <a:t>Bonnie Boyden- </a:t>
            </a:r>
          </a:p>
          <a:p>
            <a:pPr algn="ctr" fontAlgn="base"/>
            <a:r>
              <a:rPr lang="en-US" dirty="0">
                <a:solidFill>
                  <a:srgbClr val="000000"/>
                </a:solidFill>
                <a:latin typeface="Arial" panose="020B0604020202020204" pitchFamily="34" charset="0"/>
              </a:rPr>
              <a:t>Off-Campus Staff Excellence Award </a:t>
            </a:r>
          </a:p>
        </p:txBody>
      </p:sp>
      <p:sp>
        <p:nvSpPr>
          <p:cNvPr id="3" name="Rectangle 2"/>
          <p:cNvSpPr/>
          <p:nvPr/>
        </p:nvSpPr>
        <p:spPr>
          <a:xfrm>
            <a:off x="609600" y="209550"/>
            <a:ext cx="3352800" cy="615553"/>
          </a:xfrm>
          <a:prstGeom prst="rect">
            <a:avLst/>
          </a:prstGeom>
        </p:spPr>
        <p:txBody>
          <a:bodyPr wrap="square">
            <a:spAutoFit/>
          </a:bodyPr>
          <a:lstStyle/>
          <a:p>
            <a:r>
              <a:rPr lang="en-US" sz="3400" b="1" dirty="0">
                <a:solidFill>
                  <a:srgbClr val="C00000"/>
                </a:solidFill>
                <a:latin typeface="+mj-lt"/>
              </a:rPr>
              <a:t>4-H Updates</a:t>
            </a:r>
          </a:p>
        </p:txBody>
      </p:sp>
    </p:spTree>
    <p:extLst>
      <p:ext uri="{BB962C8B-B14F-4D97-AF65-F5344CB8AC3E}">
        <p14:creationId xmlns:p14="http://schemas.microsoft.com/office/powerpoint/2010/main" val="3031336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 Report</a:t>
            </a:r>
          </a:p>
        </p:txBody>
      </p:sp>
      <p:sp>
        <p:nvSpPr>
          <p:cNvPr id="3" name="Content Placeholder 2"/>
          <p:cNvSpPr>
            <a:spLocks noGrp="1"/>
          </p:cNvSpPr>
          <p:nvPr>
            <p:ph idx="1"/>
          </p:nvPr>
        </p:nvSpPr>
        <p:spPr>
          <a:xfrm>
            <a:off x="381000" y="1063229"/>
            <a:ext cx="8686800" cy="3657600"/>
          </a:xfrm>
        </p:spPr>
        <p:txBody>
          <a:bodyPr>
            <a:normAutofit fontScale="70000" lnSpcReduction="20000"/>
          </a:bodyPr>
          <a:lstStyle/>
          <a:p>
            <a:pPr>
              <a:lnSpc>
                <a:spcPct val="150000"/>
              </a:lnSpc>
            </a:pPr>
            <a:r>
              <a:rPr lang="en-US" sz="2600" i="1" dirty="0"/>
              <a:t>Impacts for UME</a:t>
            </a:r>
          </a:p>
          <a:p>
            <a:pPr marL="342900" indent="-342900">
              <a:lnSpc>
                <a:spcPct val="150000"/>
              </a:lnSpc>
              <a:buFont typeface="Arial" panose="020B0604020202020204" pitchFamily="34" charset="0"/>
              <a:buChar char="•"/>
            </a:pPr>
            <a:r>
              <a:rPr lang="en-US" sz="2300" dirty="0"/>
              <a:t>As noted in my memorandum dated May 19</a:t>
            </a:r>
            <a:r>
              <a:rPr lang="en-US" sz="2300" baseline="30000" dirty="0"/>
              <a:t>th</a:t>
            </a:r>
            <a:r>
              <a:rPr lang="en-US" sz="2300" dirty="0"/>
              <a:t>, we will continue to:</a:t>
            </a:r>
          </a:p>
          <a:p>
            <a:pPr marL="800089" lvl="1" indent="-342900">
              <a:lnSpc>
                <a:spcPct val="150000"/>
              </a:lnSpc>
              <a:buFont typeface="Arial" panose="020B0604020202020204" pitchFamily="34" charset="0"/>
              <a:buChar char="•"/>
            </a:pPr>
            <a:r>
              <a:rPr lang="en-US" sz="2300" dirty="0"/>
              <a:t>Require masking in county/city and REC offices</a:t>
            </a:r>
          </a:p>
          <a:p>
            <a:pPr marL="800089" lvl="1" indent="-342900">
              <a:lnSpc>
                <a:spcPct val="150000"/>
              </a:lnSpc>
              <a:buFont typeface="Arial" panose="020B0604020202020204" pitchFamily="34" charset="0"/>
              <a:buChar char="•"/>
            </a:pPr>
            <a:r>
              <a:rPr lang="en-US" sz="2300" dirty="0"/>
              <a:t>Outside mask requirements depend on local health departments</a:t>
            </a:r>
          </a:p>
          <a:p>
            <a:pPr marL="342900" indent="-342900">
              <a:lnSpc>
                <a:spcPct val="150000"/>
              </a:lnSpc>
              <a:buFont typeface="Arial" panose="020B0604020202020204" pitchFamily="34" charset="0"/>
              <a:buChar char="•"/>
            </a:pPr>
            <a:r>
              <a:rPr lang="en-US" sz="2300" dirty="0"/>
              <a:t>At this time, we will lift restrictions on outdoor capacity requirements only</a:t>
            </a:r>
          </a:p>
          <a:p>
            <a:pPr marL="342900" indent="-342900">
              <a:lnSpc>
                <a:spcPct val="150000"/>
              </a:lnSpc>
              <a:buFont typeface="Arial" panose="020B0604020202020204" pitchFamily="34" charset="0"/>
              <a:buChar char="•"/>
            </a:pPr>
            <a:r>
              <a:rPr lang="en-US" sz="2300" dirty="0"/>
              <a:t>Indoor capacity requirements will be modified as we progress through the coming months</a:t>
            </a:r>
          </a:p>
          <a:p>
            <a:pPr marL="342900" indent="-342900">
              <a:lnSpc>
                <a:spcPct val="150000"/>
              </a:lnSpc>
              <a:buFont typeface="Arial" panose="020B0604020202020204" pitchFamily="34" charset="0"/>
              <a:buChar char="•"/>
            </a:pPr>
            <a:r>
              <a:rPr lang="en-US" sz="2300" dirty="0"/>
              <a:t>We will continue to monitor the protocols at the county/city level to ensure compliance with county/city requirements</a:t>
            </a:r>
          </a:p>
          <a:p>
            <a:pPr marL="800089" lvl="1" indent="-342900">
              <a:lnSpc>
                <a:spcPct val="150000"/>
              </a:lnSpc>
              <a:buFont typeface="Arial" panose="020B0604020202020204" pitchFamily="34" charset="0"/>
              <a:buChar char="•"/>
            </a:pPr>
            <a:endParaRPr lang="en-US" sz="2300" dirty="0"/>
          </a:p>
          <a:p>
            <a:pPr marL="800089" lvl="1" indent="-342900">
              <a:lnSpc>
                <a:spcPct val="150000"/>
              </a:lnSpc>
              <a:buFont typeface="Arial" panose="020B0604020202020204" pitchFamily="34" charset="0"/>
              <a:buChar char="•"/>
            </a:pPr>
            <a:endParaRPr lang="en-US" sz="2300" dirty="0"/>
          </a:p>
          <a:p>
            <a:pPr marL="800089" lvl="1" indent="-342900">
              <a:lnSpc>
                <a:spcPct val="150000"/>
              </a:lnSpc>
              <a:buFont typeface="Arial" panose="020B0604020202020204" pitchFamily="34" charset="0"/>
              <a:buChar char="•"/>
            </a:pPr>
            <a:endParaRPr lang="en-US" sz="1500" dirty="0"/>
          </a:p>
        </p:txBody>
      </p:sp>
      <p:sp>
        <p:nvSpPr>
          <p:cNvPr id="4" name="Slide Number Placeholder 3"/>
          <p:cNvSpPr>
            <a:spLocks noGrp="1"/>
          </p:cNvSpPr>
          <p:nvPr>
            <p:ph type="sldNum" sz="quarter" idx="12"/>
          </p:nvPr>
        </p:nvSpPr>
        <p:spPr/>
        <p:txBody>
          <a:bodyPr/>
          <a:lstStyle/>
          <a:p>
            <a:fld id="{90969C1B-43C2-D04D-AF8B-04FFAC00E192}" type="slidenum">
              <a:rPr lang="en-US" smtClean="0"/>
              <a:t>4</a:t>
            </a:fld>
            <a:endParaRPr lang="en-US" dirty="0"/>
          </a:p>
        </p:txBody>
      </p:sp>
    </p:spTree>
    <p:extLst>
      <p:ext uri="{BB962C8B-B14F-4D97-AF65-F5344CB8AC3E}">
        <p14:creationId xmlns:p14="http://schemas.microsoft.com/office/powerpoint/2010/main" val="2598300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3429000" y="1809750"/>
            <a:ext cx="2362200" cy="646331"/>
          </a:xfrm>
          <a:prstGeom prst="rect">
            <a:avLst/>
          </a:prstGeom>
          <a:noFill/>
        </p:spPr>
        <p:txBody>
          <a:bodyPr wrap="square" rtlCol="0">
            <a:spAutoFit/>
          </a:bodyPr>
          <a:lstStyle/>
          <a:p>
            <a:pPr algn="ctr"/>
            <a:r>
              <a:rPr lang="en-US" sz="3600" dirty="0"/>
              <a:t>Q&amp;A</a:t>
            </a:r>
          </a:p>
        </p:txBody>
      </p:sp>
    </p:spTree>
    <p:extLst>
      <p:ext uri="{BB962C8B-B14F-4D97-AF65-F5344CB8AC3E}">
        <p14:creationId xmlns:p14="http://schemas.microsoft.com/office/powerpoint/2010/main" val="1169933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0" dirty="0"/>
              <a:t>Thank you </a:t>
            </a:r>
            <a:r>
              <a:rPr lang="en-US" b="0"/>
              <a:t>for attending</a:t>
            </a:r>
            <a:endParaRPr lang="en-US" b="0" dirty="0"/>
          </a:p>
        </p:txBody>
      </p:sp>
    </p:spTree>
    <p:extLst>
      <p:ext uri="{BB962C8B-B14F-4D97-AF65-F5344CB8AC3E}">
        <p14:creationId xmlns:p14="http://schemas.microsoft.com/office/powerpoint/2010/main" val="3665033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613171"/>
          </a:xfrm>
        </p:spPr>
        <p:txBody>
          <a:bodyPr>
            <a:normAutofit/>
          </a:bodyPr>
          <a:lstStyle/>
          <a:p>
            <a:r>
              <a:rPr lang="en-US" sz="3200" dirty="0"/>
              <a:t>Operations Updates</a:t>
            </a:r>
          </a:p>
        </p:txBody>
      </p:sp>
      <p:sp>
        <p:nvSpPr>
          <p:cNvPr id="3" name="Content Placeholder 2"/>
          <p:cNvSpPr>
            <a:spLocks noGrp="1"/>
          </p:cNvSpPr>
          <p:nvPr>
            <p:ph idx="1"/>
          </p:nvPr>
        </p:nvSpPr>
        <p:spPr>
          <a:xfrm>
            <a:off x="457200" y="1047750"/>
            <a:ext cx="8229600" cy="3657600"/>
          </a:xfrm>
        </p:spPr>
        <p:txBody>
          <a:bodyPr>
            <a:noAutofit/>
          </a:bodyPr>
          <a:lstStyle/>
          <a:p>
            <a:pPr>
              <a:lnSpc>
                <a:spcPct val="150000"/>
              </a:lnSpc>
            </a:pPr>
            <a:r>
              <a:rPr lang="en-US" sz="2000" i="1" dirty="0"/>
              <a:t>Vaccination Deadline is August 2, 2021</a:t>
            </a:r>
          </a:p>
          <a:p>
            <a:pPr marL="342900" indent="-342900">
              <a:lnSpc>
                <a:spcPct val="150000"/>
              </a:lnSpc>
              <a:buFont typeface="Arial" panose="020B0604020202020204" pitchFamily="34" charset="0"/>
              <a:buChar char="•"/>
            </a:pPr>
            <a:r>
              <a:rPr lang="en-US" sz="2000" dirty="0"/>
              <a:t>Employees should record vaccine information inside the UMD portal</a:t>
            </a:r>
          </a:p>
          <a:p>
            <a:pPr marL="342900" indent="-342900">
              <a:lnSpc>
                <a:spcPct val="150000"/>
              </a:lnSpc>
              <a:buFont typeface="Arial" panose="020B0604020202020204" pitchFamily="34" charset="0"/>
              <a:buChar char="•"/>
            </a:pPr>
            <a:r>
              <a:rPr lang="en-US" sz="2000" dirty="0"/>
              <a:t>Awaiting protocols/process for medical and religious exemptions. </a:t>
            </a:r>
          </a:p>
          <a:p>
            <a:pPr>
              <a:lnSpc>
                <a:spcPct val="150000"/>
              </a:lnSpc>
            </a:pPr>
            <a:r>
              <a:rPr lang="en-US" sz="2000" i="1" dirty="0"/>
              <a:t>Telework Transition</a:t>
            </a:r>
          </a:p>
          <a:p>
            <a:pPr marL="342900" indent="-342900">
              <a:lnSpc>
                <a:spcPct val="150000"/>
              </a:lnSpc>
              <a:buFont typeface="Arial" panose="020B0604020202020204" pitchFamily="34" charset="0"/>
              <a:buChar char="•"/>
            </a:pPr>
            <a:r>
              <a:rPr lang="en-US" sz="2000" dirty="0"/>
              <a:t>June 1 – transition to 2 days per week. </a:t>
            </a:r>
          </a:p>
          <a:p>
            <a:pPr marL="342900" indent="-342900">
              <a:lnSpc>
                <a:spcPct val="150000"/>
              </a:lnSpc>
              <a:buFont typeface="Arial" panose="020B0604020202020204" pitchFamily="34" charset="0"/>
              <a:buChar char="•"/>
            </a:pPr>
            <a:r>
              <a:rPr lang="en-US" sz="2000" dirty="0"/>
              <a:t>TW agreements are due no later than May 28th.</a:t>
            </a:r>
          </a:p>
        </p:txBody>
      </p:sp>
      <p:sp>
        <p:nvSpPr>
          <p:cNvPr id="4" name="Slide Number Placeholder 3"/>
          <p:cNvSpPr>
            <a:spLocks noGrp="1"/>
          </p:cNvSpPr>
          <p:nvPr>
            <p:ph type="sldNum" sz="quarter" idx="12"/>
          </p:nvPr>
        </p:nvSpPr>
        <p:spPr/>
        <p:txBody>
          <a:bodyPr/>
          <a:lstStyle/>
          <a:p>
            <a:fld id="{90969C1B-43C2-D04D-AF8B-04FFAC00E192}" type="slidenum">
              <a:rPr lang="en-US" smtClean="0"/>
              <a:t>5</a:t>
            </a:fld>
            <a:endParaRPr lang="en-US" dirty="0"/>
          </a:p>
        </p:txBody>
      </p:sp>
    </p:spTree>
    <p:extLst>
      <p:ext uri="{BB962C8B-B14F-4D97-AF65-F5344CB8AC3E}">
        <p14:creationId xmlns:p14="http://schemas.microsoft.com/office/powerpoint/2010/main" val="611095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Update:  Program Capacity Sizes</a:t>
            </a:r>
          </a:p>
        </p:txBody>
      </p:sp>
      <p:sp>
        <p:nvSpPr>
          <p:cNvPr id="5" name="Content Placeholder 4"/>
          <p:cNvSpPr>
            <a:spLocks noGrp="1"/>
          </p:cNvSpPr>
          <p:nvPr>
            <p:ph idx="1"/>
          </p:nvPr>
        </p:nvSpPr>
        <p:spPr/>
        <p:txBody>
          <a:bodyPr>
            <a:normAutofit fontScale="25000" lnSpcReduction="20000"/>
          </a:bodyPr>
          <a:lstStyle/>
          <a:p>
            <a:pPr lvl="0"/>
            <a:endParaRPr lang="en-US" dirty="0"/>
          </a:p>
          <a:p>
            <a:pPr lvl="0"/>
            <a:r>
              <a:rPr lang="en-US" sz="8000" i="1" dirty="0"/>
              <a:t>Outdoor:</a:t>
            </a:r>
          </a:p>
          <a:p>
            <a:pPr lvl="1">
              <a:lnSpc>
                <a:spcPct val="120000"/>
              </a:lnSpc>
            </a:pPr>
            <a:r>
              <a:rPr lang="en-US" sz="7200" b="1" dirty="0"/>
              <a:t>New</a:t>
            </a:r>
            <a:r>
              <a:rPr lang="en-US" sz="7200" dirty="0"/>
              <a:t>: No restrictions on capacity sizes for outdoor programs so long as physical distancing can be maintained </a:t>
            </a:r>
          </a:p>
          <a:p>
            <a:pPr lvl="1">
              <a:lnSpc>
                <a:spcPct val="120000"/>
              </a:lnSpc>
            </a:pPr>
            <a:r>
              <a:rPr lang="en-US" sz="7200" b="1" dirty="0"/>
              <a:t>New</a:t>
            </a:r>
            <a:r>
              <a:rPr lang="en-US" sz="7200" dirty="0"/>
              <a:t>: Small group stations may be utilized if conducive to the educational program being offered. However, there is no longer a requirement for small group stations. </a:t>
            </a:r>
          </a:p>
          <a:p>
            <a:pPr lvl="0">
              <a:lnSpc>
                <a:spcPct val="120000"/>
              </a:lnSpc>
            </a:pPr>
            <a:r>
              <a:rPr lang="en-US" sz="8000" i="1" dirty="0"/>
              <a:t>Indoor:</a:t>
            </a:r>
          </a:p>
          <a:p>
            <a:pPr lvl="1">
              <a:lnSpc>
                <a:spcPct val="120000"/>
              </a:lnSpc>
            </a:pPr>
            <a:r>
              <a:rPr lang="en-US" sz="7200" b="1" dirty="0"/>
              <a:t>New indoor capacity</a:t>
            </a:r>
            <a:r>
              <a:rPr lang="en-US" sz="7200" dirty="0"/>
              <a:t>: 3 ft. of social distance between participants. </a:t>
            </a:r>
          </a:p>
          <a:p>
            <a:endParaRPr lang="en-US" sz="7200" dirty="0"/>
          </a:p>
        </p:txBody>
      </p:sp>
      <p:sp>
        <p:nvSpPr>
          <p:cNvPr id="4" name="Slide Number Placeholder 3"/>
          <p:cNvSpPr>
            <a:spLocks noGrp="1"/>
          </p:cNvSpPr>
          <p:nvPr>
            <p:ph type="sldNum" sz="quarter" idx="12"/>
          </p:nvPr>
        </p:nvSpPr>
        <p:spPr/>
        <p:txBody>
          <a:bodyPr/>
          <a:lstStyle/>
          <a:p>
            <a:fld id="{90969C1B-43C2-D04D-AF8B-04FFAC00E192}" type="slidenum">
              <a:rPr lang="en-US" smtClean="0"/>
              <a:t>6</a:t>
            </a:fld>
            <a:endParaRPr lang="en-US" dirty="0"/>
          </a:p>
        </p:txBody>
      </p:sp>
    </p:spTree>
    <p:extLst>
      <p:ext uri="{BB962C8B-B14F-4D97-AF65-F5344CB8AC3E}">
        <p14:creationId xmlns:p14="http://schemas.microsoft.com/office/powerpoint/2010/main" val="190262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Update:  Masking</a:t>
            </a:r>
          </a:p>
        </p:txBody>
      </p:sp>
      <p:sp>
        <p:nvSpPr>
          <p:cNvPr id="5" name="Content Placeholder 4"/>
          <p:cNvSpPr>
            <a:spLocks noGrp="1"/>
          </p:cNvSpPr>
          <p:nvPr>
            <p:ph idx="1"/>
          </p:nvPr>
        </p:nvSpPr>
        <p:spPr/>
        <p:txBody>
          <a:bodyPr>
            <a:normAutofit/>
          </a:bodyPr>
          <a:lstStyle/>
          <a:p>
            <a:pPr marL="457200" lvl="0" indent="-457200">
              <a:buFont typeface="Arial" panose="020B0604020202020204" pitchFamily="34" charset="0"/>
              <a:buChar char="•"/>
            </a:pPr>
            <a:endParaRPr lang="en-US" sz="2200" dirty="0"/>
          </a:p>
          <a:p>
            <a:pPr marL="457200" lvl="0" indent="-457200">
              <a:buFont typeface="Arial" panose="020B0604020202020204" pitchFamily="34" charset="0"/>
              <a:buChar char="•"/>
            </a:pPr>
            <a:r>
              <a:rPr lang="en-US" sz="2200" dirty="0"/>
              <a:t>All UME faculty, staff, program participants, and volunteers are required to wear masks in all Extension offices/facilities and during all UME indoor programs.  </a:t>
            </a:r>
          </a:p>
          <a:p>
            <a:pPr marL="457200" lvl="0" indent="-457200">
              <a:buFont typeface="Arial" panose="020B0604020202020204" pitchFamily="34" charset="0"/>
              <a:buChar char="•"/>
            </a:pPr>
            <a:r>
              <a:rPr lang="en-US" sz="2200" dirty="0"/>
              <a:t>Local outside programs should follow local restrictions should masks continue to be required.</a:t>
            </a:r>
          </a:p>
          <a:p>
            <a:pPr marL="457200" lvl="0" indent="-457200">
              <a:buFont typeface="Arial" panose="020B0604020202020204" pitchFamily="34" charset="0"/>
              <a:buChar char="•"/>
            </a:pPr>
            <a:endParaRPr lang="en-US" sz="2200" dirty="0"/>
          </a:p>
          <a:p>
            <a:endParaRPr lang="en-US" dirty="0"/>
          </a:p>
        </p:txBody>
      </p:sp>
      <p:sp>
        <p:nvSpPr>
          <p:cNvPr id="4" name="Slide Number Placeholder 3"/>
          <p:cNvSpPr>
            <a:spLocks noGrp="1"/>
          </p:cNvSpPr>
          <p:nvPr>
            <p:ph type="sldNum" sz="quarter" idx="12"/>
          </p:nvPr>
        </p:nvSpPr>
        <p:spPr/>
        <p:txBody>
          <a:bodyPr/>
          <a:lstStyle/>
          <a:p>
            <a:fld id="{90969C1B-43C2-D04D-AF8B-04FFAC00E192}" type="slidenum">
              <a:rPr lang="en-US" smtClean="0"/>
              <a:t>7</a:t>
            </a:fld>
            <a:endParaRPr lang="en-US" dirty="0"/>
          </a:p>
        </p:txBody>
      </p:sp>
    </p:spTree>
    <p:extLst>
      <p:ext uri="{BB962C8B-B14F-4D97-AF65-F5344CB8AC3E}">
        <p14:creationId xmlns:p14="http://schemas.microsoft.com/office/powerpoint/2010/main" val="2345576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Update: Volunteer Programming</a:t>
            </a:r>
          </a:p>
        </p:txBody>
      </p:sp>
      <p:sp>
        <p:nvSpPr>
          <p:cNvPr id="5" name="Content Placeholder 4"/>
          <p:cNvSpPr>
            <a:spLocks noGrp="1"/>
          </p:cNvSpPr>
          <p:nvPr>
            <p:ph idx="1"/>
          </p:nvPr>
        </p:nvSpPr>
        <p:spPr/>
        <p:txBody>
          <a:bodyPr>
            <a:normAutofit/>
          </a:bodyPr>
          <a:lstStyle/>
          <a:p>
            <a:pPr marL="342900" lvl="0" indent="-342900">
              <a:buFont typeface="Arial" panose="020B0604020202020204" pitchFamily="34" charset="0"/>
              <a:buChar char="•"/>
            </a:pPr>
            <a:endParaRPr lang="en-US" sz="2400" dirty="0"/>
          </a:p>
          <a:p>
            <a:pPr marL="342900" lvl="0" indent="-342900">
              <a:buFont typeface="Arial" panose="020B0604020202020204" pitchFamily="34" charset="0"/>
              <a:buChar char="•"/>
            </a:pPr>
            <a:r>
              <a:rPr lang="en-US" sz="2200" dirty="0"/>
              <a:t>Beginning June 1</a:t>
            </a:r>
            <a:r>
              <a:rPr lang="en-US" sz="2200" baseline="30000" dirty="0"/>
              <a:t>st</a:t>
            </a:r>
            <a:r>
              <a:rPr lang="en-US" sz="2200" dirty="0"/>
              <a:t>, UME Volunteers will not be required to seek approval to hold in-person activities. </a:t>
            </a:r>
          </a:p>
          <a:p>
            <a:pPr marL="342900" lvl="0" indent="-342900">
              <a:buFont typeface="Arial" panose="020B0604020202020204" pitchFamily="34" charset="0"/>
              <a:buChar char="•"/>
            </a:pPr>
            <a:r>
              <a:rPr lang="en-US" sz="2200" dirty="0"/>
              <a:t>Local offices may choose to continue the pre-approval process should this better align with local conditions.</a:t>
            </a:r>
          </a:p>
          <a:p>
            <a:endParaRPr lang="en-US" sz="2200" dirty="0"/>
          </a:p>
        </p:txBody>
      </p:sp>
      <p:sp>
        <p:nvSpPr>
          <p:cNvPr id="4" name="Slide Number Placeholder 3"/>
          <p:cNvSpPr>
            <a:spLocks noGrp="1"/>
          </p:cNvSpPr>
          <p:nvPr>
            <p:ph type="sldNum" sz="quarter" idx="12"/>
          </p:nvPr>
        </p:nvSpPr>
        <p:spPr/>
        <p:txBody>
          <a:bodyPr/>
          <a:lstStyle/>
          <a:p>
            <a:fld id="{90969C1B-43C2-D04D-AF8B-04FFAC00E192}" type="slidenum">
              <a:rPr lang="en-US" smtClean="0"/>
              <a:t>8</a:t>
            </a:fld>
            <a:endParaRPr lang="en-US" dirty="0"/>
          </a:p>
        </p:txBody>
      </p:sp>
    </p:spTree>
    <p:extLst>
      <p:ext uri="{BB962C8B-B14F-4D97-AF65-F5344CB8AC3E}">
        <p14:creationId xmlns:p14="http://schemas.microsoft.com/office/powerpoint/2010/main" val="363419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Update: Heath Agreements &amp; Symptom Surveys</a:t>
            </a:r>
          </a:p>
        </p:txBody>
      </p:sp>
      <p:sp>
        <p:nvSpPr>
          <p:cNvPr id="5" name="Content Placeholder 4"/>
          <p:cNvSpPr>
            <a:spLocks noGrp="1"/>
          </p:cNvSpPr>
          <p:nvPr>
            <p:ph idx="1"/>
          </p:nvPr>
        </p:nvSpPr>
        <p:spPr/>
        <p:txBody>
          <a:bodyPr>
            <a:normAutofit/>
          </a:bodyPr>
          <a:lstStyle/>
          <a:p>
            <a:pPr lvl="0"/>
            <a:r>
              <a:rPr lang="en-US" sz="1800" dirty="0"/>
              <a:t>Health pledges/Symptom surveys will no longer be required by individual participants. Instead, the following statement should be included on all program attendance forms:</a:t>
            </a:r>
          </a:p>
          <a:p>
            <a:pPr marL="914389" lvl="1" indent="-457200">
              <a:buFont typeface="Arial" panose="020B0604020202020204" pitchFamily="34" charset="0"/>
              <a:buChar char="•"/>
            </a:pPr>
            <a:r>
              <a:rPr lang="en-US" sz="1800" dirty="0"/>
              <a:t>“By signing in for this UME event, you are affirming that you do not have any covid-19 symptoms as listed on the Health Certification document.”</a:t>
            </a:r>
          </a:p>
          <a:p>
            <a:pPr marL="914389" lvl="1" indent="-457200">
              <a:buFont typeface="Arial" panose="020B0604020202020204" pitchFamily="34" charset="0"/>
              <a:buChar char="•"/>
            </a:pPr>
            <a:r>
              <a:rPr lang="en-US" sz="1800" dirty="0"/>
              <a:t>The below Health Agreement/Symptom Survey should be visibly displayed at the registration table.</a:t>
            </a:r>
            <a:r>
              <a:rPr lang="en-US" sz="1800" b="1" dirty="0"/>
              <a:t> </a:t>
            </a:r>
            <a:endParaRPr lang="en-US" sz="1800" dirty="0"/>
          </a:p>
        </p:txBody>
      </p:sp>
      <p:sp>
        <p:nvSpPr>
          <p:cNvPr id="4" name="Slide Number Placeholder 3"/>
          <p:cNvSpPr>
            <a:spLocks noGrp="1"/>
          </p:cNvSpPr>
          <p:nvPr>
            <p:ph type="sldNum" sz="quarter" idx="12"/>
          </p:nvPr>
        </p:nvSpPr>
        <p:spPr/>
        <p:txBody>
          <a:bodyPr/>
          <a:lstStyle/>
          <a:p>
            <a:fld id="{90969C1B-43C2-D04D-AF8B-04FFAC00E192}" type="slidenum">
              <a:rPr lang="en-US" smtClean="0"/>
              <a:t>9</a:t>
            </a:fld>
            <a:endParaRPr lang="en-US" dirty="0"/>
          </a:p>
        </p:txBody>
      </p:sp>
    </p:spTree>
    <p:extLst>
      <p:ext uri="{BB962C8B-B14F-4D97-AF65-F5344CB8AC3E}">
        <p14:creationId xmlns:p14="http://schemas.microsoft.com/office/powerpoint/2010/main" val="831722868"/>
      </p:ext>
    </p:extLst>
  </p:cSld>
  <p:clrMapOvr>
    <a:masterClrMapping/>
  </p:clrMapOvr>
</p:sld>
</file>

<file path=ppt/theme/theme1.xml><?xml version="1.0" encoding="utf-8"?>
<a:theme xmlns:a="http://schemas.openxmlformats.org/drawingml/2006/main" name="Office Theme">
  <a:themeElements>
    <a:clrScheme name="UMD - colors">
      <a:dk1>
        <a:srgbClr val="2A2F30"/>
      </a:dk1>
      <a:lt1>
        <a:srgbClr val="F4F1F1"/>
      </a:lt1>
      <a:dk2>
        <a:srgbClr val="2A2F30"/>
      </a:dk2>
      <a:lt2>
        <a:srgbClr val="FFFFFE"/>
      </a:lt2>
      <a:accent1>
        <a:srgbClr val="C30A29"/>
      </a:accent1>
      <a:accent2>
        <a:srgbClr val="F9C51A"/>
      </a:accent2>
      <a:accent3>
        <a:srgbClr val="E68320"/>
      </a:accent3>
      <a:accent4>
        <a:srgbClr val="4070FF"/>
      </a:accent4>
      <a:accent5>
        <a:srgbClr val="60E653"/>
      </a:accent5>
      <a:accent6>
        <a:srgbClr val="2DE6C6"/>
      </a:accent6>
      <a:hlink>
        <a:srgbClr val="C30A29"/>
      </a:hlink>
      <a:folHlink>
        <a:srgbClr val="6F757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GNRPowerPointTemplateV2_16X9.potx" id="{AA32715A-3C4E-4CFD-8206-36CAF092A92B}" vid="{9B64F87A-AF9A-4F64-939F-3B0EB90B82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AGNRPowerPointTemplateV2_16X9_extension</Template>
  <TotalTime>4380</TotalTime>
  <Words>2264</Words>
  <Application>Microsoft Office PowerPoint</Application>
  <PresentationFormat>On-screen Show (16:9)</PresentationFormat>
  <Paragraphs>289</Paragraphs>
  <Slides>41</Slides>
  <Notes>16</Notes>
  <HiddenSlides>1</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Arial</vt:lpstr>
      <vt:lpstr>Calibri</vt:lpstr>
      <vt:lpstr>Office Theme</vt:lpstr>
      <vt:lpstr>UME Administrative Monday</vt:lpstr>
      <vt:lpstr>Agenda:</vt:lpstr>
      <vt:lpstr>AD Report</vt:lpstr>
      <vt:lpstr>AD Report</vt:lpstr>
      <vt:lpstr>Operations Updates</vt:lpstr>
      <vt:lpstr>Update:  Program Capacity Sizes</vt:lpstr>
      <vt:lpstr>Update:  Masking</vt:lpstr>
      <vt:lpstr>Update: Volunteer Programming</vt:lpstr>
      <vt:lpstr>Update: Heath Agreements &amp; Symptom Surveys</vt:lpstr>
      <vt:lpstr>Update: Food and Water, General Concerns</vt:lpstr>
      <vt:lpstr>Ag &amp; FS Updates</vt:lpstr>
      <vt:lpstr>Ag &amp; FS Updates</vt:lpstr>
      <vt:lpstr>Ag &amp; FS Updates</vt:lpstr>
      <vt:lpstr>Ag &amp; FS Updates</vt:lpstr>
      <vt:lpstr>Ag &amp; FS Updates</vt:lpstr>
      <vt:lpstr>Ag &amp; FS Updates</vt:lpstr>
      <vt:lpstr>Ag &amp; FS Updates</vt:lpstr>
      <vt:lpstr>Ag &amp; FS Updates</vt:lpstr>
      <vt:lpstr>Ag &amp; FS Updates</vt:lpstr>
      <vt:lpstr>Ag &amp; FS Updates</vt:lpstr>
      <vt:lpstr>FCS Updates</vt:lpstr>
      <vt:lpstr>FCS Updates</vt:lpstr>
      <vt:lpstr>FCS Updates</vt:lpstr>
      <vt:lpstr>FCS Updates</vt:lpstr>
      <vt:lpstr>FCS Updates</vt:lpstr>
      <vt:lpstr>FCS Updates</vt:lpstr>
      <vt:lpstr>FCS Updates</vt:lpstr>
      <vt:lpstr>FCS Updates</vt:lpstr>
      <vt:lpstr>ENR &amp; SG Updates</vt:lpstr>
      <vt:lpstr>ENR &amp; SG Updates</vt:lpstr>
      <vt:lpstr>ENR &amp; SG Updates</vt:lpstr>
      <vt:lpstr>ENR &amp; SG Updates</vt:lpstr>
      <vt:lpstr>ENR &amp; SG Updates</vt:lpstr>
      <vt:lpstr>ENR &amp; SG Updates</vt:lpstr>
      <vt:lpstr>ENR &amp; SG Updates</vt:lpstr>
      <vt:lpstr>4-H Updates</vt:lpstr>
      <vt:lpstr>4-H Updates</vt:lpstr>
      <vt:lpstr>4-H Updates</vt:lpstr>
      <vt:lpstr>Kudos- AGNR 2021 Awards</vt:lpstr>
      <vt:lpstr>PowerPoint Presentation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Headline</dc:title>
  <dc:creator>binderg</dc:creator>
  <cp:lastModifiedBy>Peyton M Moncure</cp:lastModifiedBy>
  <cp:revision>182</cp:revision>
  <cp:lastPrinted>2019-04-22T12:16:53Z</cp:lastPrinted>
  <dcterms:created xsi:type="dcterms:W3CDTF">2018-02-09T22:10:21Z</dcterms:created>
  <dcterms:modified xsi:type="dcterms:W3CDTF">2021-05-25T12:31:13Z</dcterms:modified>
</cp:coreProperties>
</file>